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handoutMasterIdLst>
    <p:handoutMasterId r:id="rId32"/>
  </p:handoutMasterIdLst>
  <p:sldIdLst>
    <p:sldId id="403" r:id="rId2"/>
    <p:sldId id="431" r:id="rId3"/>
    <p:sldId id="433" r:id="rId4"/>
    <p:sldId id="436" r:id="rId5"/>
    <p:sldId id="437" r:id="rId6"/>
    <p:sldId id="435" r:id="rId7"/>
    <p:sldId id="438" r:id="rId8"/>
    <p:sldId id="450" r:id="rId9"/>
    <p:sldId id="449" r:id="rId10"/>
    <p:sldId id="444" r:id="rId11"/>
    <p:sldId id="426" r:id="rId12"/>
    <p:sldId id="428" r:id="rId13"/>
    <p:sldId id="430" r:id="rId14"/>
    <p:sldId id="429" r:id="rId15"/>
    <p:sldId id="432" r:id="rId16"/>
    <p:sldId id="418" r:id="rId17"/>
    <p:sldId id="410" r:id="rId18"/>
    <p:sldId id="442" r:id="rId19"/>
    <p:sldId id="417" r:id="rId20"/>
    <p:sldId id="415" r:id="rId21"/>
    <p:sldId id="439" r:id="rId22"/>
    <p:sldId id="412" r:id="rId23"/>
    <p:sldId id="414" r:id="rId24"/>
    <p:sldId id="419" r:id="rId25"/>
    <p:sldId id="443" r:id="rId26"/>
    <p:sldId id="445" r:id="rId27"/>
    <p:sldId id="451" r:id="rId28"/>
    <p:sldId id="452" r:id="rId29"/>
    <p:sldId id="453" r:id="rId3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915D1B-1A91-4C72-97EA-4C3D112A66FA}" type="datetimeFigureOut">
              <a:rPr kumimoji="1" lang="ja-JP" altLang="en-US" smtClean="0"/>
              <a:pPr/>
              <a:t>2020/12/12</a:t>
            </a:fld>
            <a:endParaRPr kumimoji="1"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342131-2FB4-41F8-B9A2-52BF19A4A2BC}" type="slidenum">
              <a:rPr kumimoji="1" lang="ja-JP" altLang="en-US" smtClean="0"/>
              <a:pPr/>
              <a:t>‹#›</a:t>
            </a:fld>
            <a:endParaRPr kumimoji="1" lang="ja-JP" altLang="en-US"/>
          </a:p>
        </p:txBody>
      </p:sp>
    </p:spTree>
    <p:extLst>
      <p:ext uri="{BB962C8B-B14F-4D97-AF65-F5344CB8AC3E}">
        <p14:creationId xmlns:p14="http://schemas.microsoft.com/office/powerpoint/2010/main" val="3914195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4B3CA7-CC7A-46BF-967B-01198FDCDC6B}" type="datetimeFigureOut">
              <a:rPr kumimoji="1" lang="ja-JP" altLang="en-US" smtClean="0"/>
              <a:t>2020/12/12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17877A-0D12-4E2C-A9EB-9042279CCCFE}" type="slidenum">
              <a:rPr kumimoji="1" lang="ja-JP" altLang="en-US" smtClean="0"/>
              <a:t>‹#›</a:t>
            </a:fld>
            <a:endParaRPr kumimoji="1" lang="ja-JP" altLang="en-US"/>
          </a:p>
        </p:txBody>
      </p:sp>
    </p:spTree>
    <p:extLst>
      <p:ext uri="{BB962C8B-B14F-4D97-AF65-F5344CB8AC3E}">
        <p14:creationId xmlns:p14="http://schemas.microsoft.com/office/powerpoint/2010/main" val="38871339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直線コネクタ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タイトル 28"/>
          <p:cNvSpPr>
            <a:spLocks noGrp="1"/>
          </p:cNvSpPr>
          <p:nvPr>
            <p:ph type="ctrTitle"/>
          </p:nvPr>
        </p:nvSpPr>
        <p:spPr>
          <a:xfrm>
            <a:off x="381000" y="4853411"/>
            <a:ext cx="8458200" cy="1222375"/>
          </a:xfrm>
        </p:spPr>
        <p:txBody>
          <a:bodyPr anchor="t"/>
          <a:lstStyle/>
          <a:p>
            <a:r>
              <a:rPr kumimoji="0" lang="ja-JP" altLang="en-US"/>
              <a:t>マスタ タイトルの書式設定</a:t>
            </a:r>
            <a:endParaRPr kumimoji="0" lang="en-US"/>
          </a:p>
        </p:txBody>
      </p:sp>
      <p:sp>
        <p:nvSpPr>
          <p:cNvPr id="9" name="サブタイトル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 サブタイトルの書式設定</a:t>
            </a:r>
            <a:endParaRPr kumimoji="0" lang="en-US"/>
          </a:p>
        </p:txBody>
      </p:sp>
      <p:sp>
        <p:nvSpPr>
          <p:cNvPr id="16" name="日付プレースホルダ 15"/>
          <p:cNvSpPr>
            <a:spLocks noGrp="1"/>
          </p:cNvSpPr>
          <p:nvPr>
            <p:ph type="dt" sz="half" idx="10"/>
          </p:nvPr>
        </p:nvSpPr>
        <p:spPr/>
        <p:txBody>
          <a:bodyPr/>
          <a:lstStyle/>
          <a:p>
            <a:fld id="{9ABDE34E-D78D-490F-BC37-9C0D48F5405C}" type="datetimeFigureOut">
              <a:rPr kumimoji="1" lang="ja-JP" altLang="en-US" smtClean="0"/>
              <a:pPr/>
              <a:t>2020/12/12</a:t>
            </a:fld>
            <a:endParaRPr kumimoji="1" lang="ja-JP" altLang="en-US"/>
          </a:p>
        </p:txBody>
      </p:sp>
      <p:sp>
        <p:nvSpPr>
          <p:cNvPr id="2" name="フッター プレースホルダ 1"/>
          <p:cNvSpPr>
            <a:spLocks noGrp="1"/>
          </p:cNvSpPr>
          <p:nvPr>
            <p:ph type="ftr" sz="quarter" idx="11"/>
          </p:nvPr>
        </p:nvSpPr>
        <p:spPr/>
        <p:txBody>
          <a:bodyPr/>
          <a:lstStyle/>
          <a:p>
            <a:endParaRPr kumimoji="1" lang="ja-JP" altLang="en-US"/>
          </a:p>
        </p:txBody>
      </p:sp>
      <p:sp>
        <p:nvSpPr>
          <p:cNvPr id="15" name="スライド番号プレースホルダ 14"/>
          <p:cNvSpPr>
            <a:spLocks noGrp="1"/>
          </p:cNvSpPr>
          <p:nvPr>
            <p:ph type="sldNum" sz="quarter" idx="12"/>
          </p:nvPr>
        </p:nvSpPr>
        <p:spPr>
          <a:xfrm>
            <a:off x="8229600" y="6473952"/>
            <a:ext cx="758952" cy="246888"/>
          </a:xfrm>
        </p:spPr>
        <p:txBody>
          <a:bodyPr/>
          <a:lstStyle/>
          <a:p>
            <a:fld id="{DD5D3F56-3C6D-4B25-85B7-53E762832D97}"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9ABDE34E-D78D-490F-BC37-9C0D48F5405C}" type="datetimeFigureOut">
              <a:rPr kumimoji="1" lang="ja-JP" altLang="en-US" smtClean="0"/>
              <a:pPr/>
              <a:t>2020/12/12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D5D3F56-3C6D-4B25-85B7-53E762832D97}"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58000" y="549276"/>
            <a:ext cx="1828800" cy="5851525"/>
          </a:xfrm>
        </p:spPr>
        <p:txBody>
          <a:bodyPr vert="eaVert"/>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a:xfrm>
            <a:off x="457200" y="549276"/>
            <a:ext cx="6248400" cy="5851525"/>
          </a:xfrm>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9ABDE34E-D78D-490F-BC37-9C0D48F5405C}" type="datetimeFigureOut">
              <a:rPr kumimoji="1" lang="ja-JP" altLang="en-US" smtClean="0"/>
              <a:pPr/>
              <a:t>2020/12/12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D5D3F56-3C6D-4B25-85B7-53E762832D97}"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2" name="タイトル 21"/>
          <p:cNvSpPr>
            <a:spLocks noGrp="1"/>
          </p:cNvSpPr>
          <p:nvPr>
            <p:ph type="title"/>
          </p:nvPr>
        </p:nvSpPr>
        <p:spPr/>
        <p:txBody>
          <a:bodyPr/>
          <a:lstStyle/>
          <a:p>
            <a:r>
              <a:rPr kumimoji="0" lang="ja-JP" altLang="en-US"/>
              <a:t>マスタ タイトルの書式設定</a:t>
            </a:r>
            <a:endParaRPr kumimoji="0" lang="en-US"/>
          </a:p>
        </p:txBody>
      </p:sp>
      <p:sp>
        <p:nvSpPr>
          <p:cNvPr id="27" name="コンテンツ プレースホルダ 26"/>
          <p:cNvSpPr>
            <a:spLocks noGrp="1"/>
          </p:cNvSpPr>
          <p:nvPr>
            <p:ph idx="1"/>
          </p:nvPr>
        </p:nvSpPr>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5" name="日付プレースホルダ 24"/>
          <p:cNvSpPr>
            <a:spLocks noGrp="1"/>
          </p:cNvSpPr>
          <p:nvPr>
            <p:ph type="dt" sz="half" idx="10"/>
          </p:nvPr>
        </p:nvSpPr>
        <p:spPr/>
        <p:txBody>
          <a:bodyPr/>
          <a:lstStyle/>
          <a:p>
            <a:fld id="{9ABDE34E-D78D-490F-BC37-9C0D48F5405C}" type="datetimeFigureOut">
              <a:rPr kumimoji="1" lang="ja-JP" altLang="en-US" smtClean="0"/>
              <a:pPr/>
              <a:t>2020/12/12</a:t>
            </a:fld>
            <a:endParaRPr kumimoji="1" lang="ja-JP" altLang="en-US"/>
          </a:p>
        </p:txBody>
      </p:sp>
      <p:sp>
        <p:nvSpPr>
          <p:cNvPr id="19" name="フッター プレースホルダ 18"/>
          <p:cNvSpPr>
            <a:spLocks noGrp="1"/>
          </p:cNvSpPr>
          <p:nvPr>
            <p:ph type="ftr" sz="quarter" idx="11"/>
          </p:nvPr>
        </p:nvSpPr>
        <p:spPr>
          <a:xfrm>
            <a:off x="3581400" y="76200"/>
            <a:ext cx="2895600" cy="288925"/>
          </a:xfrm>
        </p:spPr>
        <p:txBody>
          <a:bodyPr/>
          <a:lstStyle/>
          <a:p>
            <a:endParaRPr kumimoji="1" lang="ja-JP" altLang="en-US"/>
          </a:p>
        </p:txBody>
      </p:sp>
      <p:sp>
        <p:nvSpPr>
          <p:cNvPr id="16" name="スライド番号プレースホルダ 15"/>
          <p:cNvSpPr>
            <a:spLocks noGrp="1"/>
          </p:cNvSpPr>
          <p:nvPr>
            <p:ph type="sldNum" sz="quarter" idx="12"/>
          </p:nvPr>
        </p:nvSpPr>
        <p:spPr>
          <a:xfrm>
            <a:off x="8229600" y="6473952"/>
            <a:ext cx="758952" cy="246888"/>
          </a:xfrm>
        </p:spPr>
        <p:txBody>
          <a:bodyPr/>
          <a:lstStyle/>
          <a:p>
            <a:fld id="{DD5D3F56-3C6D-4B25-85B7-53E762832D97}"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2"/>
      </p:bgRef>
    </p:bg>
    <p:spTree>
      <p:nvGrpSpPr>
        <p:cNvPr id="1" name=""/>
        <p:cNvGrpSpPr/>
        <p:nvPr/>
      </p:nvGrpSpPr>
      <p:grpSpPr>
        <a:xfrm>
          <a:off x="0" y="0"/>
          <a:ext cx="0" cy="0"/>
          <a:chOff x="0" y="0"/>
          <a:chExt cx="0" cy="0"/>
        </a:xfrm>
      </p:grpSpPr>
      <p:sp>
        <p:nvSpPr>
          <p:cNvPr id="7" name="直線コネクタ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テキスト プレースホルダ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 テキストの書式設定</a:t>
            </a:r>
          </a:p>
        </p:txBody>
      </p:sp>
      <p:sp>
        <p:nvSpPr>
          <p:cNvPr id="19" name="日付プレースホルダ 18"/>
          <p:cNvSpPr>
            <a:spLocks noGrp="1"/>
          </p:cNvSpPr>
          <p:nvPr>
            <p:ph type="dt" sz="half" idx="10"/>
          </p:nvPr>
        </p:nvSpPr>
        <p:spPr/>
        <p:txBody>
          <a:bodyPr/>
          <a:lstStyle/>
          <a:p>
            <a:fld id="{9ABDE34E-D78D-490F-BC37-9C0D48F5405C}" type="datetimeFigureOut">
              <a:rPr kumimoji="1" lang="ja-JP" altLang="en-US" smtClean="0"/>
              <a:pPr/>
              <a:t>2020/12/12</a:t>
            </a:fld>
            <a:endParaRPr kumimoji="1" lang="ja-JP" altLang="en-US"/>
          </a:p>
        </p:txBody>
      </p:sp>
      <p:sp>
        <p:nvSpPr>
          <p:cNvPr id="11" name="フッター プレースホルダ 10"/>
          <p:cNvSpPr>
            <a:spLocks noGrp="1"/>
          </p:cNvSpPr>
          <p:nvPr>
            <p:ph type="ftr" sz="quarter" idx="11"/>
          </p:nvPr>
        </p:nvSpPr>
        <p:spPr/>
        <p:txBody>
          <a:bodyPr/>
          <a:lstStyle/>
          <a:p>
            <a:endParaRPr kumimoji="1" lang="ja-JP" altLang="en-US"/>
          </a:p>
        </p:txBody>
      </p:sp>
      <p:sp>
        <p:nvSpPr>
          <p:cNvPr id="16" name="スライド番号プレースホルダ 15"/>
          <p:cNvSpPr>
            <a:spLocks noGrp="1"/>
          </p:cNvSpPr>
          <p:nvPr>
            <p:ph type="sldNum" sz="quarter" idx="12"/>
          </p:nvPr>
        </p:nvSpPr>
        <p:spPr/>
        <p:txBody>
          <a:bodyPr/>
          <a:lstStyle/>
          <a:p>
            <a:fld id="{DD5D3F56-3C6D-4B25-85B7-53E762832D97}" type="slidenum">
              <a:rPr kumimoji="1" lang="ja-JP" altLang="en-US" smtClean="0"/>
              <a:pPr/>
              <a:t>‹#›</a:t>
            </a:fld>
            <a:endParaRPr kumimoji="1" lang="ja-JP" altLang="en-US"/>
          </a:p>
        </p:txBody>
      </p:sp>
      <p:sp>
        <p:nvSpPr>
          <p:cNvPr id="8" name="タイトル 7"/>
          <p:cNvSpPr>
            <a:spLocks noGrp="1"/>
          </p:cNvSpPr>
          <p:nvPr>
            <p:ph type="title"/>
          </p:nvPr>
        </p:nvSpPr>
        <p:spPr>
          <a:xfrm>
            <a:off x="180475" y="2947085"/>
            <a:ext cx="8686800" cy="1184825"/>
          </a:xfrm>
        </p:spPr>
        <p:txBody>
          <a:bodyPr rtlCol="0" anchor="t"/>
          <a:lstStyle>
            <a:lvl1pPr algn="r">
              <a:defRPr/>
            </a:lvl1pPr>
          </a:lstStyle>
          <a:p>
            <a:r>
              <a:rPr kumimoji="0" lang="ja-JP" altLang="en-US"/>
              <a:t>マスタ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0" name="タイトル 19"/>
          <p:cNvSpPr>
            <a:spLocks noGrp="1"/>
          </p:cNvSpPr>
          <p:nvPr>
            <p:ph type="title"/>
          </p:nvPr>
        </p:nvSpPr>
        <p:spPr>
          <a:xfrm>
            <a:off x="301752" y="457200"/>
            <a:ext cx="8686800" cy="841248"/>
          </a:xfrm>
        </p:spPr>
        <p:txBody>
          <a:bodyPr/>
          <a:lstStyle/>
          <a:p>
            <a:r>
              <a:rPr kumimoji="0" lang="ja-JP" altLang="en-US"/>
              <a:t>マスタ タイトルの書式設定</a:t>
            </a:r>
            <a:endParaRPr kumimoji="0" lang="en-US"/>
          </a:p>
        </p:txBody>
      </p:sp>
      <p:sp>
        <p:nvSpPr>
          <p:cNvPr id="14" name="コンテンツ プレースホルダ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3" name="コンテンツ プレースホルダ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1" name="日付プレースホルダ 20"/>
          <p:cNvSpPr>
            <a:spLocks noGrp="1"/>
          </p:cNvSpPr>
          <p:nvPr>
            <p:ph type="dt" sz="half" idx="10"/>
          </p:nvPr>
        </p:nvSpPr>
        <p:spPr/>
        <p:txBody>
          <a:bodyPr/>
          <a:lstStyle/>
          <a:p>
            <a:fld id="{9ABDE34E-D78D-490F-BC37-9C0D48F5405C}" type="datetimeFigureOut">
              <a:rPr kumimoji="1" lang="ja-JP" altLang="en-US" smtClean="0"/>
              <a:pPr/>
              <a:t>2020/12/12</a:t>
            </a:fld>
            <a:endParaRPr kumimoji="1" lang="ja-JP" altLang="en-US"/>
          </a:p>
        </p:txBody>
      </p:sp>
      <p:sp>
        <p:nvSpPr>
          <p:cNvPr id="10" name="フッター プレースホルダ 9"/>
          <p:cNvSpPr>
            <a:spLocks noGrp="1"/>
          </p:cNvSpPr>
          <p:nvPr>
            <p:ph type="ftr" sz="quarter" idx="11"/>
          </p:nvPr>
        </p:nvSpPr>
        <p:spPr/>
        <p:txBody>
          <a:bodyPr/>
          <a:lstStyle/>
          <a:p>
            <a:endParaRPr kumimoji="1" lang="ja-JP" altLang="en-US"/>
          </a:p>
        </p:txBody>
      </p:sp>
      <p:sp>
        <p:nvSpPr>
          <p:cNvPr id="31" name="スライド番号プレースホルダ 30"/>
          <p:cNvSpPr>
            <a:spLocks noGrp="1"/>
          </p:cNvSpPr>
          <p:nvPr>
            <p:ph type="sldNum" sz="quarter" idx="12"/>
          </p:nvPr>
        </p:nvSpPr>
        <p:spPr/>
        <p:txBody>
          <a:bodyPr/>
          <a:lstStyle/>
          <a:p>
            <a:fld id="{DD5D3F56-3C6D-4B25-85B7-53E762832D97}"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9" name="タイトル 28"/>
          <p:cNvSpPr>
            <a:spLocks noGrp="1"/>
          </p:cNvSpPr>
          <p:nvPr>
            <p:ph type="title"/>
          </p:nvPr>
        </p:nvSpPr>
        <p:spPr>
          <a:xfrm>
            <a:off x="304800" y="5410200"/>
            <a:ext cx="8610600" cy="882650"/>
          </a:xfrm>
        </p:spPr>
        <p:txBody>
          <a:bodyPr anchor="ctr"/>
          <a:lstStyle>
            <a:lvl1pPr>
              <a:defRPr/>
            </a:lvl1pPr>
          </a:lstStyle>
          <a:p>
            <a:r>
              <a:rPr kumimoji="0" lang="ja-JP" altLang="en-US"/>
              <a:t>マスタ タイトルの書式設定</a:t>
            </a:r>
            <a:endParaRPr kumimoji="0" lang="en-US"/>
          </a:p>
        </p:txBody>
      </p:sp>
      <p:sp>
        <p:nvSpPr>
          <p:cNvPr id="13" name="テキスト プレースホルダ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 テキストの書式設定</a:t>
            </a:r>
          </a:p>
        </p:txBody>
      </p:sp>
      <p:sp>
        <p:nvSpPr>
          <p:cNvPr id="25" name="テキスト プレースホルダ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 テキストの書式設定</a:t>
            </a:r>
          </a:p>
        </p:txBody>
      </p:sp>
      <p:sp>
        <p:nvSpPr>
          <p:cNvPr id="4" name="コンテンツ プレースホルダ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8" name="コンテンツ プレースホルダ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0" name="日付プレースホルダ 9"/>
          <p:cNvSpPr>
            <a:spLocks noGrp="1"/>
          </p:cNvSpPr>
          <p:nvPr>
            <p:ph type="dt" sz="half" idx="10"/>
          </p:nvPr>
        </p:nvSpPr>
        <p:spPr/>
        <p:txBody>
          <a:bodyPr/>
          <a:lstStyle/>
          <a:p>
            <a:fld id="{9ABDE34E-D78D-490F-BC37-9C0D48F5405C}" type="datetimeFigureOut">
              <a:rPr kumimoji="1" lang="ja-JP" altLang="en-US" smtClean="0"/>
              <a:pPr/>
              <a:t>2020/12/12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a:xfrm>
            <a:off x="8229600" y="6477000"/>
            <a:ext cx="762000" cy="246888"/>
          </a:xfrm>
        </p:spPr>
        <p:txBody>
          <a:bodyPr/>
          <a:lstStyle/>
          <a:p>
            <a:fld id="{DD5D3F56-3C6D-4B25-85B7-53E762832D97}" type="slidenum">
              <a:rPr kumimoji="1" lang="ja-JP" altLang="en-US" smtClean="0"/>
              <a:pPr/>
              <a:t>‹#›</a:t>
            </a:fld>
            <a:endParaRPr kumimoji="1" lang="ja-JP" altLang="en-US"/>
          </a:p>
        </p:txBody>
      </p:sp>
      <p:sp>
        <p:nvSpPr>
          <p:cNvPr id="11" name="直線コネクタ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0" name="タイトル 29"/>
          <p:cNvSpPr>
            <a:spLocks noGrp="1"/>
          </p:cNvSpPr>
          <p:nvPr>
            <p:ph type="title"/>
          </p:nvPr>
        </p:nvSpPr>
        <p:spPr>
          <a:xfrm>
            <a:off x="301752" y="457200"/>
            <a:ext cx="8686800" cy="841248"/>
          </a:xfrm>
        </p:spPr>
        <p:txBody>
          <a:bodyPr/>
          <a:lstStyle/>
          <a:p>
            <a:r>
              <a:rPr kumimoji="0" lang="ja-JP" altLang="en-US"/>
              <a:t>マスタ タイトルの書式設定</a:t>
            </a:r>
            <a:endParaRPr kumimoji="0" lang="en-US"/>
          </a:p>
        </p:txBody>
      </p:sp>
      <p:sp>
        <p:nvSpPr>
          <p:cNvPr id="12" name="日付プレースホルダ 11"/>
          <p:cNvSpPr>
            <a:spLocks noGrp="1"/>
          </p:cNvSpPr>
          <p:nvPr>
            <p:ph type="dt" sz="half" idx="10"/>
          </p:nvPr>
        </p:nvSpPr>
        <p:spPr/>
        <p:txBody>
          <a:bodyPr/>
          <a:lstStyle/>
          <a:p>
            <a:fld id="{9ABDE34E-D78D-490F-BC37-9C0D48F5405C}" type="datetimeFigureOut">
              <a:rPr kumimoji="1" lang="ja-JP" altLang="en-US" smtClean="0"/>
              <a:pPr/>
              <a:t>2020/12/12</a:t>
            </a:fld>
            <a:endParaRPr kumimoji="1" lang="ja-JP" altLang="en-US"/>
          </a:p>
        </p:txBody>
      </p:sp>
      <p:sp>
        <p:nvSpPr>
          <p:cNvPr id="21" name="フッター プレースホルダ 20"/>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D5D3F56-3C6D-4B25-85B7-53E762832D97}"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3" name="日付プレースホルダ 2"/>
          <p:cNvSpPr>
            <a:spLocks noGrp="1"/>
          </p:cNvSpPr>
          <p:nvPr>
            <p:ph type="dt" sz="half" idx="10"/>
          </p:nvPr>
        </p:nvSpPr>
        <p:spPr/>
        <p:txBody>
          <a:bodyPr/>
          <a:lstStyle/>
          <a:p>
            <a:fld id="{9ABDE34E-D78D-490F-BC37-9C0D48F5405C}" type="datetimeFigureOut">
              <a:rPr kumimoji="1" lang="ja-JP" altLang="en-US" smtClean="0"/>
              <a:pPr/>
              <a:t>2020/12/12</a:t>
            </a:fld>
            <a:endParaRPr kumimoji="1" lang="ja-JP" altLang="en-US"/>
          </a:p>
        </p:txBody>
      </p:sp>
      <p:sp>
        <p:nvSpPr>
          <p:cNvPr id="24" name="フッター プレースホルダ 23"/>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D5D3F56-3C6D-4B25-85B7-53E762832D97}"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直線コネクタ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タイトル 11"/>
          <p:cNvSpPr>
            <a:spLocks noGrp="1"/>
          </p:cNvSpPr>
          <p:nvPr>
            <p:ph type="title"/>
          </p:nvPr>
        </p:nvSpPr>
        <p:spPr>
          <a:xfrm>
            <a:off x="457200" y="5486400"/>
            <a:ext cx="8458200" cy="520700"/>
          </a:xfrm>
        </p:spPr>
        <p:txBody>
          <a:bodyPr anchor="ctr"/>
          <a:lstStyle>
            <a:lvl1pPr algn="l">
              <a:buNone/>
              <a:defRPr sz="2000" b="1"/>
            </a:lvl1pPr>
          </a:lstStyle>
          <a:p>
            <a:r>
              <a:rPr kumimoji="0" lang="ja-JP" altLang="en-US"/>
              <a:t>マスタ タイトルの書式設定</a:t>
            </a:r>
            <a:endParaRPr kumimoji="0" lang="en-US"/>
          </a:p>
        </p:txBody>
      </p:sp>
      <p:sp>
        <p:nvSpPr>
          <p:cNvPr id="26" name="テキスト プレースホルダ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a:t>マスタ テキストの書式設定</a:t>
            </a:r>
          </a:p>
        </p:txBody>
      </p:sp>
      <p:sp>
        <p:nvSpPr>
          <p:cNvPr id="14" name="コンテンツ プレースホルダ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5" name="日付プレースホルダ 24"/>
          <p:cNvSpPr>
            <a:spLocks noGrp="1"/>
          </p:cNvSpPr>
          <p:nvPr>
            <p:ph type="dt" sz="half" idx="10"/>
          </p:nvPr>
        </p:nvSpPr>
        <p:spPr/>
        <p:txBody>
          <a:bodyPr/>
          <a:lstStyle/>
          <a:p>
            <a:fld id="{9ABDE34E-D78D-490F-BC37-9C0D48F5405C}" type="datetimeFigureOut">
              <a:rPr kumimoji="1" lang="ja-JP" altLang="en-US" smtClean="0"/>
              <a:pPr/>
              <a:t>2020/12/12</a:t>
            </a:fld>
            <a:endParaRPr kumimoji="1" lang="ja-JP" altLang="en-US"/>
          </a:p>
        </p:txBody>
      </p:sp>
      <p:sp>
        <p:nvSpPr>
          <p:cNvPr id="29" name="フッター プレースホルダ 28"/>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D5D3F56-3C6D-4B25-85B7-53E762832D97}"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3" name="図プレースホルダ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ja-JP" altLang="en-US"/>
              <a:t>アイコンをクリックして図を追加</a:t>
            </a:r>
            <a:endParaRPr kumimoji="0" lang="en-US" dirty="0"/>
          </a:p>
        </p:txBody>
      </p:sp>
      <p:sp>
        <p:nvSpPr>
          <p:cNvPr id="7" name="日付プレースホルダ 6"/>
          <p:cNvSpPr>
            <a:spLocks noGrp="1"/>
          </p:cNvSpPr>
          <p:nvPr>
            <p:ph type="dt" sz="half" idx="10"/>
          </p:nvPr>
        </p:nvSpPr>
        <p:spPr/>
        <p:txBody>
          <a:bodyPr/>
          <a:lstStyle/>
          <a:p>
            <a:fld id="{9ABDE34E-D78D-490F-BC37-9C0D48F5405C}" type="datetimeFigureOut">
              <a:rPr kumimoji="1" lang="ja-JP" altLang="en-US" smtClean="0"/>
              <a:pPr/>
              <a:t>2020/12/12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31" name="スライド番号プレースホルダ 30"/>
          <p:cNvSpPr>
            <a:spLocks noGrp="1"/>
          </p:cNvSpPr>
          <p:nvPr>
            <p:ph type="sldNum" sz="quarter" idx="12"/>
          </p:nvPr>
        </p:nvSpPr>
        <p:spPr/>
        <p:txBody>
          <a:bodyPr/>
          <a:lstStyle/>
          <a:p>
            <a:fld id="{DD5D3F56-3C6D-4B25-85B7-53E762832D97}" type="slidenum">
              <a:rPr kumimoji="1" lang="ja-JP" altLang="en-US" smtClean="0"/>
              <a:pPr/>
              <a:t>‹#›</a:t>
            </a:fld>
            <a:endParaRPr kumimoji="1" lang="ja-JP" altLang="en-US"/>
          </a:p>
        </p:txBody>
      </p:sp>
      <p:sp>
        <p:nvSpPr>
          <p:cNvPr id="17" name="タイトル 16"/>
          <p:cNvSpPr>
            <a:spLocks noGrp="1"/>
          </p:cNvSpPr>
          <p:nvPr>
            <p:ph type="title"/>
          </p:nvPr>
        </p:nvSpPr>
        <p:spPr>
          <a:xfrm>
            <a:off x="381000" y="4993760"/>
            <a:ext cx="5867400" cy="522288"/>
          </a:xfrm>
        </p:spPr>
        <p:txBody>
          <a:bodyPr anchor="ctr"/>
          <a:lstStyle>
            <a:lvl1pPr algn="l">
              <a:buNone/>
              <a:defRPr sz="2000" b="1"/>
            </a:lvl1pPr>
          </a:lstStyle>
          <a:p>
            <a:r>
              <a:rPr kumimoji="0" lang="ja-JP" altLang="en-US"/>
              <a:t>マスタ タイトルの書式設定</a:t>
            </a:r>
            <a:endParaRPr kumimoji="0" lang="en-US"/>
          </a:p>
        </p:txBody>
      </p:sp>
      <p:sp>
        <p:nvSpPr>
          <p:cNvPr id="26" name="テキスト プレースホルダ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ja-JP" altLang="en-US"/>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直線コネクタ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テキスト プレースホルダ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ja-JP" altLang="en-US"/>
              <a:t>マスタ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1" name="日付プレースホルダ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ABDE34E-D78D-490F-BC37-9C0D48F5405C}" type="datetimeFigureOut">
              <a:rPr kumimoji="1" lang="ja-JP" altLang="en-US" smtClean="0"/>
              <a:pPr/>
              <a:t>2020/12/12</a:t>
            </a:fld>
            <a:endParaRPr kumimoji="1" lang="ja-JP" altLang="en-US"/>
          </a:p>
        </p:txBody>
      </p:sp>
      <p:sp>
        <p:nvSpPr>
          <p:cNvPr id="28" name="フッター プレースホルダ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kumimoji="1" lang="ja-JP" altLang="en-US"/>
          </a:p>
        </p:txBody>
      </p:sp>
      <p:sp>
        <p:nvSpPr>
          <p:cNvPr id="5" name="スライド番号プレースホルダ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D5D3F56-3C6D-4B25-85B7-53E762832D97}" type="slidenum">
              <a:rPr kumimoji="1" lang="ja-JP" altLang="en-US" smtClean="0"/>
              <a:pPr/>
              <a:t>‹#›</a:t>
            </a:fld>
            <a:endParaRPr kumimoji="1" lang="ja-JP" altLang="en-US"/>
          </a:p>
        </p:txBody>
      </p:sp>
      <p:sp>
        <p:nvSpPr>
          <p:cNvPr id="10" name="タイトル プレースホルダ 9"/>
          <p:cNvSpPr>
            <a:spLocks noGrp="1"/>
          </p:cNvSpPr>
          <p:nvPr>
            <p:ph type="title"/>
          </p:nvPr>
        </p:nvSpPr>
        <p:spPr>
          <a:xfrm>
            <a:off x="304800" y="457200"/>
            <a:ext cx="8686800" cy="838200"/>
          </a:xfrm>
          <a:prstGeom prst="rect">
            <a:avLst/>
          </a:prstGeom>
        </p:spPr>
        <p:txBody>
          <a:bodyPr vert="horz" anchor="ctr">
            <a:normAutofit/>
          </a:bodyPr>
          <a:lstStyle/>
          <a:p>
            <a:r>
              <a:rPr kumimoji="0" lang="ja-JP" altLang="en-US"/>
              <a:t>マスタ タイトルの書式設定</a:t>
            </a:r>
            <a:endParaRPr kumimoji="0" lang="en-US"/>
          </a:p>
        </p:txBody>
      </p:sp>
      <p:sp>
        <p:nvSpPr>
          <p:cNvPr id="9" name="直線コネクタ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直線コネクタ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1"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1"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1"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1"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1"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1"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1"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1"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1"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ameblo.jp/kuniakishimizu/entry-12102161904.html" TargetMode="External"/><Relationship Id="rId5" Type="http://schemas.openxmlformats.org/officeDocument/2006/relationships/hyperlink" Target="http://www.workshopresort.com/" TargetMode="External"/><Relationship Id="rId4" Type="http://schemas.openxmlformats.org/officeDocument/2006/relationships/hyperlink" Target="http://thno1.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4544" y="2303000"/>
            <a:ext cx="9468544" cy="2062103"/>
          </a:xfrm>
        </p:spPr>
        <p:txBody>
          <a:bodyPr>
            <a:normAutofit fontScale="90000"/>
          </a:bodyPr>
          <a:lstStyle/>
          <a:p>
            <a:pPr algn="r"/>
            <a:r>
              <a:rPr kumimoji="1" lang="en-US" altLang="ja-JP" dirty="0"/>
              <a:t>2020.10.29</a:t>
            </a:r>
            <a:r>
              <a:rPr kumimoji="1" lang="ja-JP" altLang="en-US" dirty="0"/>
              <a:t>　　　</a:t>
            </a:r>
            <a:br>
              <a:rPr lang="en-US" altLang="ja-JP" dirty="0"/>
            </a:br>
            <a:r>
              <a:rPr lang="ja-JP" altLang="en-US" b="1" dirty="0"/>
              <a:t>「</a:t>
            </a:r>
            <a:r>
              <a:rPr lang="ja-JP" altLang="ja-JP" kern="0" dirty="0">
                <a:effectLst/>
                <a:latin typeface="+mj-ea"/>
                <a:cs typeface="ＭＳ Ｐゴシック" panose="020B0600070205080204" pitchFamily="50" charset="-128"/>
              </a:rPr>
              <a:t>トレーラーハウス</a:t>
            </a:r>
            <a:r>
              <a:rPr lang="ja-JP" altLang="en-US" kern="0" dirty="0">
                <a:effectLst/>
                <a:latin typeface="+mj-ea"/>
                <a:cs typeface="ＭＳ Ｐゴシック" panose="020B0600070205080204" pitchFamily="50" charset="-128"/>
              </a:rPr>
              <a:t>の</a:t>
            </a:r>
            <a:r>
              <a:rPr lang="ja-JP" altLang="ja-JP" kern="0" dirty="0">
                <a:effectLst/>
                <a:latin typeface="+mj-ea"/>
                <a:cs typeface="ＭＳ Ｐゴシック" panose="020B0600070205080204" pitchFamily="50" charset="-128"/>
              </a:rPr>
              <a:t>仮設住宅としての可能性</a:t>
            </a:r>
            <a:r>
              <a:rPr lang="ja-JP" altLang="en-US" b="1" kern="0" dirty="0">
                <a:effectLst/>
                <a:latin typeface="+mj-ea"/>
                <a:cs typeface="ＭＳ Ｐゴシック" panose="020B0600070205080204" pitchFamily="50" charset="-128"/>
              </a:rPr>
              <a:t>」</a:t>
            </a:r>
            <a:br>
              <a:rPr lang="en-US" altLang="ja-JP" b="1" kern="0" dirty="0">
                <a:effectLst/>
                <a:latin typeface="+mj-ea"/>
                <a:cs typeface="ＭＳ Ｐゴシック" panose="020B0600070205080204" pitchFamily="50" charset="-128"/>
              </a:rPr>
            </a:br>
            <a:r>
              <a:rPr lang="ja-JP" altLang="en-US" sz="3100" dirty="0"/>
              <a:t>～被災者の笑顔に出会うために！～ </a:t>
            </a:r>
            <a:br>
              <a:rPr lang="en-US" altLang="ja-JP" sz="4000" b="1" dirty="0"/>
            </a:br>
            <a:br>
              <a:rPr lang="en-US" altLang="ja-JP" sz="4000" dirty="0"/>
            </a:br>
            <a:br>
              <a:rPr kumimoji="1" lang="en-US" altLang="ja-JP" sz="4000" dirty="0"/>
            </a:br>
            <a:br>
              <a:rPr kumimoji="1" lang="en-US" altLang="ja-JP" dirty="0"/>
            </a:br>
            <a:endParaRPr kumimoji="1" lang="ja-JP" altLang="en-US" dirty="0"/>
          </a:p>
        </p:txBody>
      </p:sp>
      <p:sp>
        <p:nvSpPr>
          <p:cNvPr id="3" name="サブタイトル 2"/>
          <p:cNvSpPr>
            <a:spLocks noGrp="1"/>
          </p:cNvSpPr>
          <p:nvPr>
            <p:ph type="subTitle" idx="1"/>
          </p:nvPr>
        </p:nvSpPr>
        <p:spPr>
          <a:xfrm>
            <a:off x="381000" y="1196752"/>
            <a:ext cx="8458200" cy="864096"/>
          </a:xfrm>
        </p:spPr>
        <p:txBody>
          <a:bodyPr>
            <a:normAutofit fontScale="62500" lnSpcReduction="20000"/>
          </a:bodyPr>
          <a:lstStyle/>
          <a:p>
            <a:pPr algn="r"/>
            <a:endParaRPr kumimoji="1" lang="en-US" altLang="ja-JP" sz="2800" dirty="0">
              <a:latin typeface="Aharoni" panose="02010803020104030203" pitchFamily="2" charset="-79"/>
              <a:cs typeface="Aharoni" panose="02010803020104030203" pitchFamily="2" charset="-79"/>
            </a:endParaRPr>
          </a:p>
          <a:p>
            <a:pPr algn="r"/>
            <a:endParaRPr kumimoji="1" lang="en-US" altLang="ja-JP" sz="2800" dirty="0">
              <a:latin typeface="Aharoni" panose="02010803020104030203" pitchFamily="2" charset="-79"/>
              <a:cs typeface="Aharoni" panose="02010803020104030203" pitchFamily="2" charset="-79"/>
            </a:endParaRPr>
          </a:p>
          <a:p>
            <a:pPr algn="r"/>
            <a:r>
              <a:rPr lang="ja-JP" altLang="en-US" sz="2800" b="1" dirty="0"/>
              <a:t>東京大学建築大学院講義「復興建築計画論」　</a:t>
            </a:r>
            <a:endParaRPr kumimoji="1" lang="ja-JP" altLang="en-US" sz="2800" dirty="0"/>
          </a:p>
        </p:txBody>
      </p:sp>
      <p:sp>
        <p:nvSpPr>
          <p:cNvPr id="5" name="テキスト ボックス 4"/>
          <p:cNvSpPr txBox="1"/>
          <p:nvPr/>
        </p:nvSpPr>
        <p:spPr>
          <a:xfrm>
            <a:off x="179512" y="4365104"/>
            <a:ext cx="8856984" cy="2062103"/>
          </a:xfrm>
          <a:prstGeom prst="rect">
            <a:avLst/>
          </a:prstGeom>
          <a:noFill/>
        </p:spPr>
        <p:txBody>
          <a:bodyPr wrap="square" rtlCol="0">
            <a:spAutoFit/>
          </a:bodyPr>
          <a:lstStyle/>
          <a:p>
            <a:pPr algn="r"/>
            <a:r>
              <a:rPr kumimoji="1" lang="ja-JP" altLang="en-US" sz="2800" dirty="0"/>
              <a:t>渡辺　実　</a:t>
            </a:r>
            <a:r>
              <a:rPr kumimoji="1" lang="en-US" altLang="ja-JP" sz="2800" b="1" dirty="0">
                <a:latin typeface="ＭＳ Ｐゴシック" pitchFamily="50" charset="-128"/>
                <a:ea typeface="ＭＳ Ｐゴシック" pitchFamily="50" charset="-128"/>
              </a:rPr>
              <a:t>watanabe  minoru</a:t>
            </a:r>
          </a:p>
          <a:p>
            <a:pPr algn="r"/>
            <a:endParaRPr kumimoji="1" lang="en-US" altLang="ja-JP" sz="2800" b="1" dirty="0">
              <a:latin typeface="ＭＳ Ｐゴシック" pitchFamily="50" charset="-128"/>
              <a:ea typeface="ＭＳ Ｐゴシック" pitchFamily="50" charset="-128"/>
            </a:endParaRPr>
          </a:p>
          <a:p>
            <a:pPr algn="r"/>
            <a:r>
              <a:rPr lang="ja-JP" altLang="en-US" sz="2400" dirty="0"/>
              <a:t>防災・危機管理ジャーナリスト</a:t>
            </a:r>
            <a:endParaRPr lang="en-US" altLang="ja-JP" sz="2400" dirty="0"/>
          </a:p>
          <a:p>
            <a:pPr algn="r"/>
            <a:r>
              <a:rPr lang="ja-JP" altLang="en-US" sz="2400" dirty="0"/>
              <a:t>株式会社まちづくり計画研究所所長・技術士・防災士</a:t>
            </a:r>
            <a:endParaRPr lang="en-US" altLang="ja-JP" sz="2400" dirty="0"/>
          </a:p>
          <a:p>
            <a:pPr algn="r"/>
            <a:r>
              <a:rPr lang="en-US" altLang="ja-JP" sz="2400" dirty="0"/>
              <a:t>NPO</a:t>
            </a:r>
            <a:r>
              <a:rPr lang="ja-JP" altLang="en-US" sz="2400" dirty="0"/>
              <a:t>法人日本災害情報サポートネットワーク顧問　</a:t>
            </a:r>
            <a:r>
              <a:rPr lang="en-US" altLang="ja-JP" sz="2400" dirty="0"/>
              <a:t>JE1XFW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81CBC9-F3C8-48BB-9512-2EA528C649ED}"/>
              </a:ext>
            </a:extLst>
          </p:cNvPr>
          <p:cNvSpPr>
            <a:spLocks noGrp="1"/>
          </p:cNvSpPr>
          <p:nvPr>
            <p:ph type="title"/>
          </p:nvPr>
        </p:nvSpPr>
        <p:spPr/>
        <p:txBody>
          <a:bodyPr/>
          <a:lstStyle/>
          <a:p>
            <a:r>
              <a:rPr lang="ja-JP" altLang="en-US" dirty="0"/>
              <a:t>「トレーラーハウス被災地活用」の歴史</a:t>
            </a:r>
          </a:p>
        </p:txBody>
      </p:sp>
      <p:sp>
        <p:nvSpPr>
          <p:cNvPr id="3" name="コンテンツ プレースホルダー 2">
            <a:extLst>
              <a:ext uri="{FF2B5EF4-FFF2-40B4-BE49-F238E27FC236}">
                <a16:creationId xmlns:a16="http://schemas.microsoft.com/office/drawing/2014/main" id="{A79106EF-D834-4957-AB4A-80D36B8F0158}"/>
              </a:ext>
            </a:extLst>
          </p:cNvPr>
          <p:cNvSpPr>
            <a:spLocks noGrp="1"/>
          </p:cNvSpPr>
          <p:nvPr>
            <p:ph idx="1"/>
          </p:nvPr>
        </p:nvSpPr>
        <p:spPr>
          <a:xfrm>
            <a:off x="107504" y="1554162"/>
            <a:ext cx="8884096" cy="4525963"/>
          </a:xfrm>
        </p:spPr>
        <p:txBody>
          <a:bodyPr>
            <a:normAutofit fontScale="85000" lnSpcReduction="10000"/>
          </a:bodyPr>
          <a:lstStyle/>
          <a:p>
            <a:pPr marL="0" indent="0">
              <a:buNone/>
            </a:pPr>
            <a:r>
              <a:rPr lang="ja-JP" altLang="en-US" sz="2000" dirty="0"/>
              <a:t>＜災害救助法適用＞</a:t>
            </a:r>
            <a:endParaRPr lang="en-US" altLang="ja-JP" sz="2000" dirty="0"/>
          </a:p>
          <a:p>
            <a:pPr marL="0" indent="0">
              <a:buNone/>
            </a:pPr>
            <a:r>
              <a:rPr lang="ja-JP" altLang="en-US" sz="2000" dirty="0"/>
              <a:t>・</a:t>
            </a:r>
            <a:r>
              <a:rPr lang="en-US" altLang="ja-JP" sz="2000" dirty="0"/>
              <a:t>2016</a:t>
            </a:r>
            <a:r>
              <a:rPr lang="ja-JP" altLang="en-US" sz="2000" dirty="0"/>
              <a:t>年</a:t>
            </a:r>
            <a:r>
              <a:rPr lang="en-US" altLang="ja-JP" sz="2000" dirty="0"/>
              <a:t>9</a:t>
            </a:r>
            <a:r>
              <a:rPr lang="ja-JP" altLang="en-US" sz="2000" dirty="0"/>
              <a:t>月　熊本地震「福祉避難所」</a:t>
            </a:r>
            <a:r>
              <a:rPr lang="en-US" altLang="ja-JP" sz="2000" dirty="0"/>
              <a:t>30</a:t>
            </a:r>
            <a:r>
              <a:rPr lang="ja-JP" altLang="en-US" sz="2000" dirty="0"/>
              <a:t>台（熊本県益城町）</a:t>
            </a:r>
            <a:endParaRPr lang="en-US" altLang="ja-JP" sz="2000" dirty="0"/>
          </a:p>
          <a:p>
            <a:pPr marL="0" indent="0">
              <a:buNone/>
            </a:pPr>
            <a:r>
              <a:rPr lang="ja-JP" altLang="en-US" sz="2000" dirty="0"/>
              <a:t>・</a:t>
            </a:r>
            <a:r>
              <a:rPr lang="en-US" altLang="ja-JP" sz="2000" dirty="0"/>
              <a:t>2017</a:t>
            </a:r>
            <a:r>
              <a:rPr lang="ja-JP" altLang="en-US" sz="2000" dirty="0"/>
              <a:t>年</a:t>
            </a:r>
            <a:r>
              <a:rPr lang="en-US" altLang="ja-JP" sz="2000" dirty="0"/>
              <a:t>8</a:t>
            </a:r>
            <a:r>
              <a:rPr lang="ja-JP" altLang="en-US" sz="2000" dirty="0"/>
              <a:t>月　東日本大震災「ホテル・エルファロ」</a:t>
            </a:r>
            <a:r>
              <a:rPr lang="en-US" altLang="ja-JP" sz="2000" dirty="0"/>
              <a:t>40</a:t>
            </a:r>
            <a:r>
              <a:rPr lang="ja-JP" altLang="en-US" sz="2000" dirty="0"/>
              <a:t>台（宮城県女川町）</a:t>
            </a:r>
            <a:endParaRPr lang="en-US" altLang="ja-JP" sz="2000" dirty="0"/>
          </a:p>
          <a:p>
            <a:pPr marL="0" indent="0">
              <a:buNone/>
            </a:pPr>
            <a:r>
              <a:rPr lang="ja-JP" altLang="en-US" sz="2000" dirty="0"/>
              <a:t>・</a:t>
            </a:r>
            <a:r>
              <a:rPr lang="en-US" altLang="ja-JP" sz="2000" dirty="0"/>
              <a:t>2018</a:t>
            </a:r>
            <a:r>
              <a:rPr lang="ja-JP" altLang="en-US" sz="2000" dirty="0"/>
              <a:t>年</a:t>
            </a:r>
            <a:r>
              <a:rPr lang="en-US" altLang="ja-JP" sz="2000" dirty="0"/>
              <a:t>9</a:t>
            </a:r>
            <a:r>
              <a:rPr lang="ja-JP" altLang="en-US" sz="2000" dirty="0"/>
              <a:t>月　西日本豪雨災害「応急仮設住宅」</a:t>
            </a:r>
            <a:r>
              <a:rPr lang="en-US" altLang="ja-JP" sz="2000" dirty="0"/>
              <a:t>10</a:t>
            </a:r>
            <a:r>
              <a:rPr lang="ja-JP" altLang="en-US" sz="2000" dirty="0"/>
              <a:t>台（岡山県倉敷市）</a:t>
            </a:r>
            <a:endParaRPr lang="en-US" altLang="ja-JP" sz="2000" dirty="0"/>
          </a:p>
          <a:p>
            <a:pPr marL="0" indent="0">
              <a:buNone/>
            </a:pPr>
            <a:r>
              <a:rPr lang="ja-JP" altLang="en-US" sz="2000" dirty="0"/>
              <a:t>・</a:t>
            </a:r>
            <a:r>
              <a:rPr lang="en-US" altLang="ja-JP" sz="2000" dirty="0"/>
              <a:t>2019</a:t>
            </a:r>
            <a:r>
              <a:rPr lang="ja-JP" altLang="en-US" sz="2000" dirty="0"/>
              <a:t>年</a:t>
            </a:r>
            <a:r>
              <a:rPr lang="en-US" altLang="ja-JP" sz="2000" dirty="0"/>
              <a:t>2</a:t>
            </a:r>
            <a:r>
              <a:rPr lang="ja-JP" altLang="en-US" sz="2000" dirty="0"/>
              <a:t>月　北海道胆振東部地震「戸別設置型応急仮設住宅」</a:t>
            </a:r>
            <a:r>
              <a:rPr lang="en-US" altLang="ja-JP" sz="2000" dirty="0"/>
              <a:t>21</a:t>
            </a:r>
            <a:r>
              <a:rPr lang="ja-JP" altLang="en-US" sz="2000" dirty="0"/>
              <a:t>台</a:t>
            </a:r>
            <a:endParaRPr lang="en-US" altLang="ja-JP" sz="2000" dirty="0"/>
          </a:p>
          <a:p>
            <a:pPr marL="0" indent="0">
              <a:buNone/>
            </a:pPr>
            <a:r>
              <a:rPr lang="ja-JP" altLang="en-US" sz="2000" dirty="0"/>
              <a:t>　　　　　　　　　　　　　　　　　　　　　　（北海道安平町・厚真町）</a:t>
            </a:r>
            <a:endParaRPr lang="en-US" altLang="ja-JP" sz="2000" dirty="0"/>
          </a:p>
          <a:p>
            <a:pPr marL="0" indent="0">
              <a:buNone/>
            </a:pPr>
            <a:r>
              <a:rPr lang="ja-JP" altLang="en-US" sz="2000" dirty="0"/>
              <a:t>・</a:t>
            </a:r>
            <a:r>
              <a:rPr lang="en-US" altLang="ja-JP" sz="2000" dirty="0"/>
              <a:t>2019</a:t>
            </a:r>
            <a:r>
              <a:rPr lang="ja-JP" altLang="en-US" sz="2000" dirty="0"/>
              <a:t>年</a:t>
            </a:r>
            <a:r>
              <a:rPr lang="en-US" altLang="ja-JP" sz="2000" dirty="0"/>
              <a:t>10</a:t>
            </a:r>
            <a:r>
              <a:rPr lang="ja-JP" altLang="en-US" sz="2000" dirty="0"/>
              <a:t>月　台風</a:t>
            </a:r>
            <a:r>
              <a:rPr lang="en-US" altLang="ja-JP" sz="2000" dirty="0"/>
              <a:t>19</a:t>
            </a:r>
            <a:r>
              <a:rPr lang="ja-JP" altLang="en-US" sz="2000" dirty="0"/>
              <a:t>号「応急仮設住宅」</a:t>
            </a:r>
            <a:r>
              <a:rPr lang="en-US" altLang="ja-JP" sz="2000" dirty="0"/>
              <a:t>30</a:t>
            </a:r>
            <a:r>
              <a:rPr lang="ja-JP" altLang="en-US" sz="2000" dirty="0"/>
              <a:t>台（長野県長野市）</a:t>
            </a:r>
            <a:endParaRPr lang="en-US" altLang="ja-JP" sz="2000" dirty="0"/>
          </a:p>
          <a:p>
            <a:pPr marL="0" indent="0">
              <a:buNone/>
            </a:pPr>
            <a:endParaRPr lang="en-US" altLang="ja-JP" sz="2000" dirty="0"/>
          </a:p>
          <a:p>
            <a:pPr marL="0" indent="0">
              <a:buNone/>
            </a:pPr>
            <a:r>
              <a:rPr lang="en-US" altLang="ja-JP" sz="2000" dirty="0"/>
              <a:t>※</a:t>
            </a:r>
            <a:r>
              <a:rPr lang="ja-JP" altLang="en-US" sz="2000" dirty="0"/>
              <a:t>　トレーラーハウス被災地活用は</a:t>
            </a:r>
            <a:r>
              <a:rPr lang="en-US" altLang="ja-JP" sz="2000" dirty="0"/>
              <a:t>2002</a:t>
            </a:r>
            <a:r>
              <a:rPr lang="ja-JP" altLang="en-US" sz="2000" dirty="0"/>
              <a:t>年の福岡県西部地震から始まり、仮設店舗・ボランティア活動拠点・集会所など、これまで約</a:t>
            </a:r>
            <a:r>
              <a:rPr lang="en-US" altLang="ja-JP" sz="2000" dirty="0"/>
              <a:t>250</a:t>
            </a:r>
            <a:r>
              <a:rPr lang="ja-JP" altLang="en-US" sz="2000" dirty="0"/>
              <a:t>台のトレーラーハウス被災地活用を実施している。（</a:t>
            </a:r>
            <a:r>
              <a:rPr lang="en-US" altLang="ja-JP" sz="2000" dirty="0"/>
              <a:t>2019</a:t>
            </a:r>
            <a:r>
              <a:rPr lang="ja-JP" altLang="en-US" sz="2000" dirty="0"/>
              <a:t>年</a:t>
            </a:r>
            <a:r>
              <a:rPr lang="en-US" altLang="ja-JP" sz="2000" dirty="0"/>
              <a:t>4</a:t>
            </a:r>
            <a:r>
              <a:rPr lang="ja-JP" altLang="en-US" sz="2000" dirty="0"/>
              <a:t>月現在：㈱カンバーランドジャパン）</a:t>
            </a:r>
            <a:endParaRPr lang="en-US" altLang="ja-JP" sz="2000" dirty="0"/>
          </a:p>
          <a:p>
            <a:pPr marL="0" indent="0">
              <a:buNone/>
            </a:pPr>
            <a:endParaRPr lang="en-US" altLang="ja-JP" sz="2000" dirty="0"/>
          </a:p>
          <a:p>
            <a:pPr marL="0" indent="0">
              <a:buNone/>
            </a:pPr>
            <a:r>
              <a:rPr lang="en-US" altLang="ja-JP" sz="2000" dirty="0"/>
              <a:t>※</a:t>
            </a:r>
            <a:r>
              <a:rPr lang="ja-JP" altLang="en-US" sz="2000" dirty="0"/>
              <a:t>　日本初の災害救助法適用を受けたトレーラーハウス被災地活用は、熊本地震「福祉避難所」、西日本豪雨災害「応急仮設住宅」、そして北海道胆振東部地震では目指していた被災者の敷地内に設置した「戸別設置型応急仮設住宅」が実現し、安平町・厚真町では仮設住宅を被災者へ「災害復興住宅」として払下げ活用するプロジェクトが動いている。</a:t>
            </a:r>
          </a:p>
        </p:txBody>
      </p:sp>
    </p:spTree>
    <p:extLst>
      <p:ext uri="{BB962C8B-B14F-4D97-AF65-F5344CB8AC3E}">
        <p14:creationId xmlns:p14="http://schemas.microsoft.com/office/powerpoint/2010/main" val="1775911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76A1ED7-1D90-484B-952C-9DA5A29B36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332656"/>
            <a:ext cx="7776864" cy="5832648"/>
          </a:xfrm>
          <a:prstGeom prst="rect">
            <a:avLst/>
          </a:prstGeom>
        </p:spPr>
      </p:pic>
      <p:sp>
        <p:nvSpPr>
          <p:cNvPr id="2" name="テキスト ボックス 1">
            <a:extLst>
              <a:ext uri="{FF2B5EF4-FFF2-40B4-BE49-F238E27FC236}">
                <a16:creationId xmlns:a16="http://schemas.microsoft.com/office/drawing/2014/main" id="{A2993D29-E07C-4D27-84D5-2B91DB8EEFE1}"/>
              </a:ext>
            </a:extLst>
          </p:cNvPr>
          <p:cNvSpPr txBox="1"/>
          <p:nvPr/>
        </p:nvSpPr>
        <p:spPr>
          <a:xfrm>
            <a:off x="755576" y="6309320"/>
            <a:ext cx="7920880" cy="369332"/>
          </a:xfrm>
          <a:prstGeom prst="rect">
            <a:avLst/>
          </a:prstGeom>
          <a:noFill/>
        </p:spPr>
        <p:txBody>
          <a:bodyPr wrap="square" rtlCol="0">
            <a:spAutoFit/>
          </a:bodyPr>
          <a:lstStyle/>
          <a:p>
            <a:endParaRPr kumimoji="1" lang="ja-JP" altLang="en-US" dirty="0"/>
          </a:p>
        </p:txBody>
      </p:sp>
      <p:sp>
        <p:nvSpPr>
          <p:cNvPr id="4" name="テキスト ボックス 3">
            <a:extLst>
              <a:ext uri="{FF2B5EF4-FFF2-40B4-BE49-F238E27FC236}">
                <a16:creationId xmlns:a16="http://schemas.microsoft.com/office/drawing/2014/main" id="{42704C2C-D29A-4EE9-842B-7D58EE1EE51B}"/>
              </a:ext>
            </a:extLst>
          </p:cNvPr>
          <p:cNvSpPr txBox="1"/>
          <p:nvPr/>
        </p:nvSpPr>
        <p:spPr>
          <a:xfrm>
            <a:off x="251520" y="6309320"/>
            <a:ext cx="8352928" cy="369332"/>
          </a:xfrm>
          <a:prstGeom prst="rect">
            <a:avLst/>
          </a:prstGeom>
          <a:noFill/>
        </p:spPr>
        <p:txBody>
          <a:bodyPr wrap="square" rtlCol="0">
            <a:spAutoFit/>
          </a:bodyPr>
          <a:lstStyle/>
          <a:p>
            <a:r>
              <a:rPr kumimoji="1" lang="ja-JP" altLang="en-US" dirty="0"/>
              <a:t>ロイヤル：全長</a:t>
            </a:r>
            <a:r>
              <a:rPr kumimoji="1" lang="en-US" altLang="ja-JP" dirty="0"/>
              <a:t>/800</a:t>
            </a:r>
            <a:r>
              <a:rPr kumimoji="1" lang="ja-JP" altLang="en-US" dirty="0"/>
              <a:t>～</a:t>
            </a:r>
            <a:r>
              <a:rPr kumimoji="1" lang="en-US" altLang="ja-JP" dirty="0"/>
              <a:t>1100</a:t>
            </a:r>
            <a:r>
              <a:rPr kumimoji="1" lang="ja-JP" altLang="en-US" dirty="0"/>
              <a:t>　幅</a:t>
            </a:r>
            <a:r>
              <a:rPr kumimoji="1" lang="en-US" altLang="ja-JP" dirty="0"/>
              <a:t>/340</a:t>
            </a:r>
            <a:r>
              <a:rPr kumimoji="1" lang="ja-JP" altLang="en-US" dirty="0"/>
              <a:t>　全高</a:t>
            </a:r>
            <a:r>
              <a:rPr kumimoji="1" lang="en-US" altLang="ja-JP" dirty="0"/>
              <a:t>/420</a:t>
            </a:r>
            <a:r>
              <a:rPr kumimoji="1" lang="ja-JP" altLang="en-US" dirty="0"/>
              <a:t>　価格</a:t>
            </a:r>
            <a:r>
              <a:rPr kumimoji="1" lang="en-US" altLang="ja-JP" dirty="0"/>
              <a:t>/750</a:t>
            </a:r>
            <a:r>
              <a:rPr lang="ja-JP" altLang="en-US" dirty="0"/>
              <a:t>万円～　構造</a:t>
            </a:r>
            <a:r>
              <a:rPr lang="en-US" altLang="ja-JP" dirty="0"/>
              <a:t>/2×4</a:t>
            </a:r>
            <a:endParaRPr kumimoji="1" lang="ja-JP" altLang="en-US" dirty="0"/>
          </a:p>
        </p:txBody>
      </p:sp>
    </p:spTree>
    <p:extLst>
      <p:ext uri="{BB962C8B-B14F-4D97-AF65-F5344CB8AC3E}">
        <p14:creationId xmlns:p14="http://schemas.microsoft.com/office/powerpoint/2010/main" val="2427939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7E71F29-AC5C-4321-BB5D-800714396B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668" y="489081"/>
            <a:ext cx="7730748" cy="5701426"/>
          </a:xfrm>
          <a:prstGeom prst="rect">
            <a:avLst/>
          </a:prstGeom>
        </p:spPr>
      </p:pic>
      <p:sp>
        <p:nvSpPr>
          <p:cNvPr id="2" name="テキスト ボックス 1">
            <a:extLst>
              <a:ext uri="{FF2B5EF4-FFF2-40B4-BE49-F238E27FC236}">
                <a16:creationId xmlns:a16="http://schemas.microsoft.com/office/drawing/2014/main" id="{A8169C92-CC58-498A-AB60-B8A3B7460A23}"/>
              </a:ext>
            </a:extLst>
          </p:cNvPr>
          <p:cNvSpPr txBox="1"/>
          <p:nvPr/>
        </p:nvSpPr>
        <p:spPr>
          <a:xfrm>
            <a:off x="1691680" y="6381328"/>
            <a:ext cx="6624736" cy="369332"/>
          </a:xfrm>
          <a:prstGeom prst="rect">
            <a:avLst/>
          </a:prstGeom>
          <a:noFill/>
        </p:spPr>
        <p:txBody>
          <a:bodyPr wrap="square" rtlCol="0">
            <a:spAutoFit/>
          </a:bodyPr>
          <a:lstStyle/>
          <a:p>
            <a:pPr algn="r"/>
            <a:r>
              <a:rPr kumimoji="1" lang="ja-JP" altLang="en-US" dirty="0"/>
              <a:t>キッチン・居間・床暖房</a:t>
            </a:r>
          </a:p>
        </p:txBody>
      </p:sp>
    </p:spTree>
    <p:extLst>
      <p:ext uri="{BB962C8B-B14F-4D97-AF65-F5344CB8AC3E}">
        <p14:creationId xmlns:p14="http://schemas.microsoft.com/office/powerpoint/2010/main" val="3378714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29A0A85-FC7E-4A1D-9614-B4464A4E61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04664"/>
            <a:ext cx="7504881" cy="5633916"/>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255E1A51-ACDC-4FF4-B165-0775B8A6B421}"/>
              </a:ext>
            </a:extLst>
          </p:cNvPr>
          <p:cNvSpPr txBox="1"/>
          <p:nvPr/>
        </p:nvSpPr>
        <p:spPr>
          <a:xfrm>
            <a:off x="6084168" y="6165304"/>
            <a:ext cx="2232248" cy="369332"/>
          </a:xfrm>
          <a:prstGeom prst="rect">
            <a:avLst/>
          </a:prstGeom>
          <a:noFill/>
        </p:spPr>
        <p:txBody>
          <a:bodyPr wrap="square" rtlCol="0">
            <a:spAutoFit/>
          </a:bodyPr>
          <a:lstStyle/>
          <a:p>
            <a:pPr algn="r"/>
            <a:r>
              <a:rPr kumimoji="1" lang="ja-JP" altLang="en-US" dirty="0"/>
              <a:t>ベットルーム</a:t>
            </a:r>
          </a:p>
        </p:txBody>
      </p:sp>
    </p:spTree>
    <p:extLst>
      <p:ext uri="{BB962C8B-B14F-4D97-AF65-F5344CB8AC3E}">
        <p14:creationId xmlns:p14="http://schemas.microsoft.com/office/powerpoint/2010/main" val="4254498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3BE20D9-AE75-4B54-8C7B-739EEBF33A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40668"/>
            <a:ext cx="7704856" cy="5780742"/>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05FE4248-6C05-44C6-BE63-9DDEE11F29B0}"/>
              </a:ext>
            </a:extLst>
          </p:cNvPr>
          <p:cNvSpPr txBox="1"/>
          <p:nvPr/>
        </p:nvSpPr>
        <p:spPr>
          <a:xfrm>
            <a:off x="7020272" y="6381328"/>
            <a:ext cx="1368152" cy="369332"/>
          </a:xfrm>
          <a:prstGeom prst="rect">
            <a:avLst/>
          </a:prstGeom>
          <a:noFill/>
        </p:spPr>
        <p:txBody>
          <a:bodyPr wrap="square" rtlCol="0">
            <a:spAutoFit/>
          </a:bodyPr>
          <a:lstStyle/>
          <a:p>
            <a:pPr algn="r"/>
            <a:r>
              <a:rPr kumimoji="1" lang="ja-JP" altLang="en-US" dirty="0"/>
              <a:t>ロフト</a:t>
            </a:r>
          </a:p>
        </p:txBody>
      </p:sp>
    </p:spTree>
    <p:extLst>
      <p:ext uri="{BB962C8B-B14F-4D97-AF65-F5344CB8AC3E}">
        <p14:creationId xmlns:p14="http://schemas.microsoft.com/office/powerpoint/2010/main" val="2782559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38F7BE0B-858C-4A50-A5F4-DC37EE59C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94556"/>
            <a:ext cx="4401666" cy="58688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AEC0D7E7-20F5-4918-B237-FBAD7821E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556792"/>
            <a:ext cx="3648405" cy="3528392"/>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8E6A3C67-1F74-4F1B-B12B-F169B732344F}"/>
              </a:ext>
            </a:extLst>
          </p:cNvPr>
          <p:cNvSpPr txBox="1"/>
          <p:nvPr/>
        </p:nvSpPr>
        <p:spPr>
          <a:xfrm>
            <a:off x="5004048" y="5949280"/>
            <a:ext cx="4248472" cy="369332"/>
          </a:xfrm>
          <a:prstGeom prst="rect">
            <a:avLst/>
          </a:prstGeom>
          <a:noFill/>
        </p:spPr>
        <p:txBody>
          <a:bodyPr wrap="square" rtlCol="0">
            <a:spAutoFit/>
          </a:bodyPr>
          <a:lstStyle/>
          <a:p>
            <a:r>
              <a:rPr kumimoji="1" lang="ja-JP" altLang="en-US" dirty="0"/>
              <a:t>バスルーム・トイレ（バリアフリー）</a:t>
            </a:r>
          </a:p>
        </p:txBody>
      </p:sp>
    </p:spTree>
    <p:extLst>
      <p:ext uri="{BB962C8B-B14F-4D97-AF65-F5344CB8AC3E}">
        <p14:creationId xmlns:p14="http://schemas.microsoft.com/office/powerpoint/2010/main" val="1384631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69D5B58-86A6-4FC0-B901-EE48D223CF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280809"/>
            <a:ext cx="4716016" cy="3148191"/>
          </a:xfrm>
          <a:prstGeom prst="rect">
            <a:avLst/>
          </a:prstGeom>
        </p:spPr>
      </p:pic>
      <p:pic>
        <p:nvPicPr>
          <p:cNvPr id="5" name="図 4">
            <a:extLst>
              <a:ext uri="{FF2B5EF4-FFF2-40B4-BE49-F238E27FC236}">
                <a16:creationId xmlns:a16="http://schemas.microsoft.com/office/drawing/2014/main" id="{D18F2D30-A48B-4221-B6D9-16000413AF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9984" y="2939988"/>
            <a:ext cx="4716016" cy="3537012"/>
          </a:xfrm>
          <a:prstGeom prst="rect">
            <a:avLst/>
          </a:prstGeom>
        </p:spPr>
      </p:pic>
      <p:sp>
        <p:nvSpPr>
          <p:cNvPr id="2" name="テキスト ボックス 1">
            <a:extLst>
              <a:ext uri="{FF2B5EF4-FFF2-40B4-BE49-F238E27FC236}">
                <a16:creationId xmlns:a16="http://schemas.microsoft.com/office/drawing/2014/main" id="{79FF4900-02D1-4C52-9D1C-428E7F9E45CB}"/>
              </a:ext>
            </a:extLst>
          </p:cNvPr>
          <p:cNvSpPr txBox="1"/>
          <p:nvPr/>
        </p:nvSpPr>
        <p:spPr>
          <a:xfrm>
            <a:off x="323528" y="6093296"/>
            <a:ext cx="3240360" cy="369332"/>
          </a:xfrm>
          <a:prstGeom prst="rect">
            <a:avLst/>
          </a:prstGeom>
          <a:noFill/>
        </p:spPr>
        <p:txBody>
          <a:bodyPr wrap="square" rtlCol="0">
            <a:spAutoFit/>
          </a:bodyPr>
          <a:lstStyle/>
          <a:p>
            <a:r>
              <a:rPr kumimoji="1" lang="ja-JP" altLang="en-US" dirty="0"/>
              <a:t>牽引されるトレーラーハウス</a:t>
            </a:r>
          </a:p>
        </p:txBody>
      </p:sp>
    </p:spTree>
    <p:extLst>
      <p:ext uri="{BB962C8B-B14F-4D97-AF65-F5344CB8AC3E}">
        <p14:creationId xmlns:p14="http://schemas.microsoft.com/office/powerpoint/2010/main" val="2169453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580B29E-0965-4576-874B-F634642812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96781"/>
            <a:ext cx="7848872" cy="5886654"/>
          </a:xfrm>
          <a:prstGeom prst="rect">
            <a:avLst/>
          </a:prstGeom>
        </p:spPr>
      </p:pic>
      <p:sp>
        <p:nvSpPr>
          <p:cNvPr id="4" name="AutoShape 2">
            <a:extLst>
              <a:ext uri="{FF2B5EF4-FFF2-40B4-BE49-F238E27FC236}">
                <a16:creationId xmlns:a16="http://schemas.microsoft.com/office/drawing/2014/main" id="{C574DC70-AFC6-4EE6-922A-7C8B1C95C1AE}"/>
              </a:ext>
            </a:extLst>
          </p:cNvPr>
          <p:cNvSpPr>
            <a:spLocks noChangeAspect="1" noChangeArrowheads="1"/>
          </p:cNvSpPr>
          <p:nvPr/>
        </p:nvSpPr>
        <p:spPr bwMode="auto">
          <a:xfrm>
            <a:off x="4419600" y="3276600"/>
            <a:ext cx="3392760" cy="33927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テキスト ボックス 4">
            <a:extLst>
              <a:ext uri="{FF2B5EF4-FFF2-40B4-BE49-F238E27FC236}">
                <a16:creationId xmlns:a16="http://schemas.microsoft.com/office/drawing/2014/main" id="{E7B4FB60-A96D-4A83-B693-DAC49BFFD21D}"/>
              </a:ext>
            </a:extLst>
          </p:cNvPr>
          <p:cNvSpPr txBox="1"/>
          <p:nvPr/>
        </p:nvSpPr>
        <p:spPr>
          <a:xfrm>
            <a:off x="107504" y="6237312"/>
            <a:ext cx="9036496" cy="369332"/>
          </a:xfrm>
          <a:prstGeom prst="rect">
            <a:avLst/>
          </a:prstGeom>
          <a:noFill/>
        </p:spPr>
        <p:txBody>
          <a:bodyPr wrap="square" rtlCol="0">
            <a:spAutoFit/>
          </a:bodyPr>
          <a:lstStyle/>
          <a:p>
            <a:r>
              <a:rPr kumimoji="1" lang="ja-JP" altLang="en-US" dirty="0"/>
              <a:t>➀　日本初のトレーラーハウス型「福祉避難所」</a:t>
            </a:r>
            <a:r>
              <a:rPr kumimoji="1" lang="en-US" altLang="ja-JP" dirty="0"/>
              <a:t>30</a:t>
            </a:r>
            <a:r>
              <a:rPr kumimoji="1" lang="ja-JP" altLang="en-US" dirty="0"/>
              <a:t>台：熊本地震・益城町（</a:t>
            </a:r>
            <a:r>
              <a:rPr kumimoji="1" lang="en-US" altLang="ja-JP" dirty="0"/>
              <a:t>2016.4</a:t>
            </a:r>
            <a:r>
              <a:rPr kumimoji="1" lang="ja-JP" altLang="en-US" dirty="0"/>
              <a:t>）</a:t>
            </a:r>
          </a:p>
        </p:txBody>
      </p:sp>
    </p:spTree>
    <p:extLst>
      <p:ext uri="{BB962C8B-B14F-4D97-AF65-F5344CB8AC3E}">
        <p14:creationId xmlns:p14="http://schemas.microsoft.com/office/powerpoint/2010/main" val="4002302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1EE3086-E7FC-4C95-B8AF-163715C096E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60648"/>
            <a:ext cx="6408712" cy="5616624"/>
          </a:xfrm>
          <a:prstGeom prst="rect">
            <a:avLst/>
          </a:prstGeom>
          <a:noFill/>
          <a:ln>
            <a:noFill/>
          </a:ln>
        </p:spPr>
      </p:pic>
      <p:sp>
        <p:nvSpPr>
          <p:cNvPr id="3" name="テキスト ボックス 2">
            <a:extLst>
              <a:ext uri="{FF2B5EF4-FFF2-40B4-BE49-F238E27FC236}">
                <a16:creationId xmlns:a16="http://schemas.microsoft.com/office/drawing/2014/main" id="{E74D3070-8E08-419F-95D5-73CE781A1E46}"/>
              </a:ext>
            </a:extLst>
          </p:cNvPr>
          <p:cNvSpPr txBox="1"/>
          <p:nvPr/>
        </p:nvSpPr>
        <p:spPr>
          <a:xfrm>
            <a:off x="395536" y="6021288"/>
            <a:ext cx="8568952" cy="369332"/>
          </a:xfrm>
          <a:prstGeom prst="rect">
            <a:avLst/>
          </a:prstGeom>
          <a:noFill/>
        </p:spPr>
        <p:txBody>
          <a:bodyPr wrap="square" rtlCol="0">
            <a:spAutoFit/>
          </a:bodyPr>
          <a:lstStyle/>
          <a:p>
            <a:r>
              <a:rPr kumimoji="1" lang="ja-JP" altLang="en-US" dirty="0"/>
              <a:t>ホテル・エルファロ　</a:t>
            </a:r>
            <a:r>
              <a:rPr kumimoji="1" lang="en-US" altLang="ja-JP" dirty="0"/>
              <a:t>40</a:t>
            </a:r>
            <a:r>
              <a:rPr kumimoji="1" lang="ja-JP" altLang="en-US" dirty="0"/>
              <a:t>台（宮城県女川町）：東日本大震災（</a:t>
            </a:r>
            <a:r>
              <a:rPr kumimoji="1" lang="en-US" altLang="ja-JP" dirty="0"/>
              <a:t>2017.8</a:t>
            </a:r>
            <a:r>
              <a:rPr kumimoji="1" lang="ja-JP" altLang="en-US" dirty="0"/>
              <a:t>オープン）</a:t>
            </a:r>
          </a:p>
        </p:txBody>
      </p:sp>
    </p:spTree>
    <p:extLst>
      <p:ext uri="{BB962C8B-B14F-4D97-AF65-F5344CB8AC3E}">
        <p14:creationId xmlns:p14="http://schemas.microsoft.com/office/powerpoint/2010/main" val="3801352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B939A86-0F4E-4512-8D99-824352B3F8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2708920"/>
            <a:ext cx="4930983" cy="3024336"/>
          </a:xfrm>
          <a:prstGeom prst="rect">
            <a:avLst/>
          </a:prstGeom>
        </p:spPr>
      </p:pic>
      <p:pic>
        <p:nvPicPr>
          <p:cNvPr id="8" name="図 7">
            <a:extLst>
              <a:ext uri="{FF2B5EF4-FFF2-40B4-BE49-F238E27FC236}">
                <a16:creationId xmlns:a16="http://schemas.microsoft.com/office/drawing/2014/main" id="{17BD14D6-FC44-4369-81F2-9D616B36C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60648"/>
            <a:ext cx="4762500" cy="2847975"/>
          </a:xfrm>
          <a:prstGeom prst="rect">
            <a:avLst/>
          </a:prstGeom>
        </p:spPr>
      </p:pic>
      <p:sp>
        <p:nvSpPr>
          <p:cNvPr id="9" name="テキスト ボックス 8">
            <a:extLst>
              <a:ext uri="{FF2B5EF4-FFF2-40B4-BE49-F238E27FC236}">
                <a16:creationId xmlns:a16="http://schemas.microsoft.com/office/drawing/2014/main" id="{99C28E87-8DB1-45A3-B768-2AAFF161FBE5}"/>
              </a:ext>
            </a:extLst>
          </p:cNvPr>
          <p:cNvSpPr txBox="1"/>
          <p:nvPr/>
        </p:nvSpPr>
        <p:spPr>
          <a:xfrm>
            <a:off x="1835696" y="6021288"/>
            <a:ext cx="6624736" cy="646331"/>
          </a:xfrm>
          <a:prstGeom prst="rect">
            <a:avLst/>
          </a:prstGeom>
          <a:noFill/>
        </p:spPr>
        <p:txBody>
          <a:bodyPr wrap="square" rtlCol="0">
            <a:spAutoFit/>
          </a:bodyPr>
          <a:lstStyle/>
          <a:p>
            <a:r>
              <a:rPr kumimoji="1" lang="ja-JP" altLang="en-US" dirty="0"/>
              <a:t>②　日本初のトレーラーハウス型「応急仮設住宅」</a:t>
            </a:r>
            <a:r>
              <a:rPr kumimoji="1" lang="en-US" altLang="ja-JP" dirty="0"/>
              <a:t>10</a:t>
            </a:r>
            <a:r>
              <a:rPr kumimoji="1" lang="ja-JP" altLang="en-US" dirty="0"/>
              <a:t>台</a:t>
            </a:r>
            <a:endParaRPr kumimoji="1" lang="en-US" altLang="ja-JP" dirty="0"/>
          </a:p>
          <a:p>
            <a:r>
              <a:rPr lang="ja-JP" altLang="en-US" dirty="0"/>
              <a:t>　　　　　　　　　　　</a:t>
            </a:r>
            <a:r>
              <a:rPr kumimoji="1" lang="ja-JP" altLang="en-US" dirty="0"/>
              <a:t>：西日本豪雨災害・倉敷市（</a:t>
            </a:r>
            <a:r>
              <a:rPr kumimoji="1" lang="en-US" altLang="ja-JP" dirty="0"/>
              <a:t>2018.7</a:t>
            </a:r>
            <a:r>
              <a:rPr kumimoji="1" lang="ja-JP" altLang="en-US" dirty="0"/>
              <a:t>）</a:t>
            </a:r>
          </a:p>
        </p:txBody>
      </p:sp>
    </p:spTree>
    <p:extLst>
      <p:ext uri="{BB962C8B-B14F-4D97-AF65-F5344CB8AC3E}">
        <p14:creationId xmlns:p14="http://schemas.microsoft.com/office/powerpoint/2010/main" val="3852310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A4369D-1965-4CA3-A269-A8570CF0D09E}"/>
              </a:ext>
            </a:extLst>
          </p:cNvPr>
          <p:cNvSpPr>
            <a:spLocks noGrp="1"/>
          </p:cNvSpPr>
          <p:nvPr>
            <p:ph type="title"/>
          </p:nvPr>
        </p:nvSpPr>
        <p:spPr/>
        <p:txBody>
          <a:bodyPr/>
          <a:lstStyle/>
          <a:p>
            <a:r>
              <a:rPr kumimoji="1" lang="ja-JP" altLang="en-US" dirty="0"/>
              <a:t>「トレーラーハウス」とは？</a:t>
            </a:r>
          </a:p>
        </p:txBody>
      </p:sp>
      <p:sp>
        <p:nvSpPr>
          <p:cNvPr id="3" name="コンテンツ プレースホルダー 2">
            <a:extLst>
              <a:ext uri="{FF2B5EF4-FFF2-40B4-BE49-F238E27FC236}">
                <a16:creationId xmlns:a16="http://schemas.microsoft.com/office/drawing/2014/main" id="{81BD99B2-9CB4-4CB0-87AA-B080F1594AD6}"/>
              </a:ext>
            </a:extLst>
          </p:cNvPr>
          <p:cNvSpPr>
            <a:spLocks noGrp="1"/>
          </p:cNvSpPr>
          <p:nvPr>
            <p:ph idx="1"/>
          </p:nvPr>
        </p:nvSpPr>
        <p:spPr>
          <a:xfrm>
            <a:off x="467544" y="1412776"/>
            <a:ext cx="8280920" cy="5112568"/>
          </a:xfrm>
        </p:spPr>
        <p:txBody>
          <a:bodyPr>
            <a:noAutofit/>
          </a:bodyPr>
          <a:lstStyle/>
          <a:p>
            <a:pPr marL="0" indent="0">
              <a:buNone/>
            </a:pPr>
            <a:r>
              <a:rPr kumimoji="1" lang="ja-JP" altLang="en-US" sz="2000" dirty="0"/>
              <a:t>・「トレーラーハウス」は和製英語</a:t>
            </a:r>
            <a:endParaRPr kumimoji="1" lang="en-US" altLang="ja-JP" sz="2000" dirty="0"/>
          </a:p>
          <a:p>
            <a:pPr marL="0" indent="0">
              <a:buNone/>
            </a:pPr>
            <a:r>
              <a:rPr kumimoji="1" lang="ja-JP" altLang="en-US" sz="2000" dirty="0"/>
              <a:t>　（</a:t>
            </a:r>
            <a:r>
              <a:rPr kumimoji="1" lang="en-US" altLang="ja-JP" sz="2000" dirty="0"/>
              <a:t>mobile home</a:t>
            </a:r>
            <a:r>
              <a:rPr kumimoji="1" lang="ja-JP" altLang="en-US" sz="2000" dirty="0"/>
              <a:t>）</a:t>
            </a:r>
            <a:r>
              <a:rPr lang="ja-JP" altLang="en-US" sz="2000" dirty="0"/>
              <a:t>（</a:t>
            </a:r>
            <a:r>
              <a:rPr lang="en-US" altLang="ja-JP" sz="2000" dirty="0"/>
              <a:t>trailer</a:t>
            </a:r>
            <a:r>
              <a:rPr lang="ja-JP" altLang="en-US" sz="2000" dirty="0"/>
              <a:t>）</a:t>
            </a:r>
            <a:r>
              <a:rPr kumimoji="1" lang="ja-JP" altLang="en-US" sz="2000" dirty="0"/>
              <a:t>（</a:t>
            </a:r>
            <a:r>
              <a:rPr kumimoji="1" lang="en-US" altLang="ja-JP" sz="2000" dirty="0"/>
              <a:t>house trailer</a:t>
            </a:r>
            <a:r>
              <a:rPr kumimoji="1" lang="ja-JP" altLang="en-US" sz="2000" dirty="0"/>
              <a:t>）</a:t>
            </a:r>
            <a:r>
              <a:rPr lang="ja-JP" altLang="en-US" sz="2000" dirty="0"/>
              <a:t>（</a:t>
            </a:r>
            <a:r>
              <a:rPr lang="en-US" altLang="ja-JP" sz="2000" dirty="0"/>
              <a:t>trailer home</a:t>
            </a:r>
            <a:r>
              <a:rPr lang="ja-JP" altLang="en-US" sz="2000" dirty="0"/>
              <a:t>）</a:t>
            </a:r>
            <a:endParaRPr lang="en-US" altLang="ja-JP" sz="2000" dirty="0"/>
          </a:p>
          <a:p>
            <a:pPr marL="0" indent="0">
              <a:buNone/>
            </a:pPr>
            <a:r>
              <a:rPr lang="ja-JP" altLang="en-US" sz="2000" dirty="0"/>
              <a:t>　　「タイヤがついたプレハブ住宅」</a:t>
            </a:r>
            <a:endParaRPr lang="en-US" altLang="ja-JP" sz="2000" dirty="0"/>
          </a:p>
          <a:p>
            <a:pPr marL="0" indent="0">
              <a:buNone/>
            </a:pPr>
            <a:endParaRPr lang="en-US" altLang="ja-JP" sz="2000" dirty="0"/>
          </a:p>
          <a:p>
            <a:pPr marL="0" indent="0">
              <a:buNone/>
            </a:pPr>
            <a:r>
              <a:rPr kumimoji="1" lang="ja-JP" altLang="en-US" sz="2000" dirty="0"/>
              <a:t>・建設省住宅局通達（</a:t>
            </a:r>
            <a:r>
              <a:rPr kumimoji="1" lang="en-US" altLang="ja-JP" sz="2000" dirty="0"/>
              <a:t>1997</a:t>
            </a:r>
            <a:r>
              <a:rPr kumimoji="1" lang="ja-JP" altLang="en-US" sz="2000" dirty="0"/>
              <a:t>年</a:t>
            </a:r>
            <a:r>
              <a:rPr kumimoji="1" lang="en-US" altLang="ja-JP" sz="2000" dirty="0"/>
              <a:t>3</a:t>
            </a:r>
            <a:r>
              <a:rPr kumimoji="1" lang="ja-JP" altLang="en-US" sz="2000" dirty="0"/>
              <a:t>月</a:t>
            </a:r>
            <a:r>
              <a:rPr kumimoji="1" lang="en-US" altLang="ja-JP" sz="2000" dirty="0"/>
              <a:t>31</a:t>
            </a:r>
            <a:r>
              <a:rPr kumimoji="1" lang="ja-JP" altLang="en-US" sz="2000" dirty="0"/>
              <a:t>日）</a:t>
            </a:r>
            <a:endParaRPr kumimoji="1" lang="en-US" altLang="ja-JP" sz="2000" dirty="0"/>
          </a:p>
          <a:p>
            <a:pPr marL="0" indent="0">
              <a:buNone/>
            </a:pPr>
            <a:r>
              <a:rPr lang="ja-JP" altLang="en-US" sz="2000" dirty="0"/>
              <a:t>　　トレーラーハウスとは、</a:t>
            </a:r>
            <a:r>
              <a:rPr lang="ja-JP" altLang="en-US" sz="2000" u="sng" dirty="0"/>
              <a:t>車輪を有する移動型住宅で、原動機を備えず牽引車により牽引されるもの</a:t>
            </a:r>
            <a:r>
              <a:rPr lang="ja-JP" altLang="en-US" sz="2000" dirty="0"/>
              <a:t>をいう。</a:t>
            </a:r>
            <a:r>
              <a:rPr kumimoji="1" lang="ja-JP" altLang="en-US" sz="2000" dirty="0"/>
              <a:t>随時かつ任意に移動できるものは、建築物（建基法第</a:t>
            </a:r>
            <a:r>
              <a:rPr kumimoji="1" lang="en-US" altLang="ja-JP" sz="2000" dirty="0"/>
              <a:t>2</a:t>
            </a:r>
            <a:r>
              <a:rPr kumimoji="1" lang="ja-JP" altLang="en-US" sz="2000" dirty="0"/>
              <a:t>条第</a:t>
            </a:r>
            <a:r>
              <a:rPr kumimoji="1" lang="en-US" altLang="ja-JP" sz="2000" dirty="0"/>
              <a:t>1</a:t>
            </a:r>
            <a:r>
              <a:rPr kumimoji="1" lang="ja-JP" altLang="en-US" sz="2000" dirty="0"/>
              <a:t>号）には該当しない。</a:t>
            </a:r>
            <a:endParaRPr kumimoji="1" lang="en-US" altLang="ja-JP" sz="2000" dirty="0"/>
          </a:p>
          <a:p>
            <a:pPr marL="0" indent="0">
              <a:buNone/>
            </a:pPr>
            <a:r>
              <a:rPr lang="ja-JP" altLang="en-US" sz="2000" dirty="0"/>
              <a:t>　　但し、以下に該当するものは建築物として扱う。</a:t>
            </a:r>
            <a:endParaRPr lang="en-US" altLang="ja-JP" sz="2000" dirty="0"/>
          </a:p>
          <a:p>
            <a:pPr marL="0" indent="0">
              <a:buNone/>
            </a:pPr>
            <a:r>
              <a:rPr lang="ja-JP" altLang="en-US" sz="2000" dirty="0"/>
              <a:t>　　　</a:t>
            </a:r>
            <a:r>
              <a:rPr lang="en-US" altLang="ja-JP" sz="2000" dirty="0"/>
              <a:t>1.</a:t>
            </a:r>
            <a:r>
              <a:rPr lang="ja-JP" altLang="en-US" sz="2000" dirty="0"/>
              <a:t>移動に支障となる階段・ポーチ・ベランダ・柵等があるもの</a:t>
            </a:r>
            <a:endParaRPr lang="en-US" altLang="ja-JP" sz="2000" dirty="0"/>
          </a:p>
          <a:p>
            <a:pPr marL="0" indent="0">
              <a:buNone/>
            </a:pPr>
            <a:r>
              <a:rPr lang="ja-JP" altLang="en-US" sz="2000" dirty="0"/>
              <a:t>　　　</a:t>
            </a:r>
            <a:r>
              <a:rPr lang="en-US" altLang="ja-JP" sz="2000" dirty="0"/>
              <a:t>2.</a:t>
            </a:r>
            <a:r>
              <a:rPr lang="ja-JP" altLang="en-US" sz="2000" dirty="0"/>
              <a:t>給排水・ガス・電気・電話・冷暖房等のため設備配線配管等をトレーラーハウスに接続する方式が脱着式でないもの</a:t>
            </a:r>
            <a:endParaRPr lang="en-US" altLang="ja-JP" sz="2000" dirty="0"/>
          </a:p>
          <a:p>
            <a:pPr marL="0" indent="0">
              <a:buNone/>
            </a:pPr>
            <a:r>
              <a:rPr kumimoji="1" lang="ja-JP" altLang="en-US" sz="2000" dirty="0"/>
              <a:t>　　　</a:t>
            </a:r>
            <a:r>
              <a:rPr kumimoji="1" lang="en-US" altLang="ja-JP" sz="2000" dirty="0"/>
              <a:t>3.</a:t>
            </a:r>
            <a:r>
              <a:rPr kumimoji="1" lang="ja-JP" altLang="en-US" sz="2000" dirty="0"/>
              <a:t>その他、トレーラーハウスの規模・形態・設備状況から随時かつ任意に移動できるとは認められないもの</a:t>
            </a:r>
            <a:endParaRPr kumimoji="1" lang="en-US" altLang="ja-JP" sz="2000" dirty="0"/>
          </a:p>
        </p:txBody>
      </p:sp>
    </p:spTree>
    <p:extLst>
      <p:ext uri="{BB962C8B-B14F-4D97-AF65-F5344CB8AC3E}">
        <p14:creationId xmlns:p14="http://schemas.microsoft.com/office/powerpoint/2010/main" val="3530513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3A59EDD-2959-4F0C-B075-DCBD615253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51356"/>
            <a:ext cx="4912390" cy="3270288"/>
          </a:xfrm>
          <a:prstGeom prst="rect">
            <a:avLst/>
          </a:prstGeom>
        </p:spPr>
      </p:pic>
      <p:pic>
        <p:nvPicPr>
          <p:cNvPr id="5" name="図 4">
            <a:extLst>
              <a:ext uri="{FF2B5EF4-FFF2-40B4-BE49-F238E27FC236}">
                <a16:creationId xmlns:a16="http://schemas.microsoft.com/office/drawing/2014/main" id="{06253B3A-B1DE-481F-AFF8-456C1DE1C0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2852936"/>
            <a:ext cx="4395837" cy="3024336"/>
          </a:xfrm>
          <a:prstGeom prst="rect">
            <a:avLst/>
          </a:prstGeom>
        </p:spPr>
      </p:pic>
      <p:sp>
        <p:nvSpPr>
          <p:cNvPr id="4" name="テキスト ボックス 3">
            <a:extLst>
              <a:ext uri="{FF2B5EF4-FFF2-40B4-BE49-F238E27FC236}">
                <a16:creationId xmlns:a16="http://schemas.microsoft.com/office/drawing/2014/main" id="{13EB8EC5-B652-4496-8D1B-101D067586CE}"/>
              </a:ext>
            </a:extLst>
          </p:cNvPr>
          <p:cNvSpPr txBox="1"/>
          <p:nvPr/>
        </p:nvSpPr>
        <p:spPr>
          <a:xfrm>
            <a:off x="755576" y="5949280"/>
            <a:ext cx="7996237" cy="646331"/>
          </a:xfrm>
          <a:prstGeom prst="rect">
            <a:avLst/>
          </a:prstGeom>
          <a:noFill/>
        </p:spPr>
        <p:txBody>
          <a:bodyPr wrap="square" rtlCol="0">
            <a:spAutoFit/>
          </a:bodyPr>
          <a:lstStyle/>
          <a:p>
            <a:r>
              <a:rPr kumimoji="1" lang="ja-JP" altLang="en-US" dirty="0"/>
              <a:t>➂　日本初のトレーラーハウス「</a:t>
            </a:r>
            <a:r>
              <a:rPr lang="ja-JP" altLang="en-US" dirty="0"/>
              <a:t>戸別</a:t>
            </a:r>
            <a:r>
              <a:rPr kumimoji="1" lang="ja-JP" altLang="en-US" dirty="0"/>
              <a:t>敷地内設置の応急仮設住宅」</a:t>
            </a:r>
            <a:r>
              <a:rPr kumimoji="1" lang="en-US" altLang="ja-JP" dirty="0"/>
              <a:t>21</a:t>
            </a:r>
            <a:r>
              <a:rPr kumimoji="1" lang="ja-JP" altLang="en-US" dirty="0"/>
              <a:t>台</a:t>
            </a:r>
            <a:endParaRPr kumimoji="1" lang="en-US" altLang="ja-JP" dirty="0"/>
          </a:p>
          <a:p>
            <a:r>
              <a:rPr kumimoji="1" lang="ja-JP" altLang="en-US" dirty="0"/>
              <a:t>　　　　　　　　　　　：北海道胆振東部地震・安平町</a:t>
            </a:r>
            <a:r>
              <a:rPr kumimoji="1" lang="en-US" altLang="ja-JP" dirty="0"/>
              <a:t>/</a:t>
            </a:r>
            <a:r>
              <a:rPr kumimoji="1" lang="ja-JP" altLang="en-US" dirty="0"/>
              <a:t>厚真町（</a:t>
            </a:r>
            <a:r>
              <a:rPr kumimoji="1" lang="en-US" altLang="ja-JP" dirty="0"/>
              <a:t>2018.9</a:t>
            </a:r>
            <a:r>
              <a:rPr kumimoji="1" lang="ja-JP" altLang="en-US" dirty="0"/>
              <a:t>）</a:t>
            </a:r>
          </a:p>
        </p:txBody>
      </p:sp>
    </p:spTree>
    <p:extLst>
      <p:ext uri="{BB962C8B-B14F-4D97-AF65-F5344CB8AC3E}">
        <p14:creationId xmlns:p14="http://schemas.microsoft.com/office/powerpoint/2010/main" val="695579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ACC49DC-5974-4A22-8938-C4695FCC542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60648"/>
            <a:ext cx="6336704" cy="6336703"/>
          </a:xfrm>
          <a:prstGeom prst="rect">
            <a:avLst/>
          </a:prstGeom>
          <a:noFill/>
          <a:ln>
            <a:noFill/>
          </a:ln>
        </p:spPr>
      </p:pic>
    </p:spTree>
    <p:extLst>
      <p:ext uri="{BB962C8B-B14F-4D97-AF65-F5344CB8AC3E}">
        <p14:creationId xmlns:p14="http://schemas.microsoft.com/office/powerpoint/2010/main" val="2605646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DE35EA7-C4B3-43A9-AE67-38336CA69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764704"/>
            <a:ext cx="4463306" cy="2880320"/>
          </a:xfrm>
          <a:prstGeom prst="rect">
            <a:avLst/>
          </a:prstGeom>
        </p:spPr>
      </p:pic>
      <p:pic>
        <p:nvPicPr>
          <p:cNvPr id="2" name="図 1" descr="プレハブ仮設住宅 に対する画像結果">
            <a:extLst>
              <a:ext uri="{FF2B5EF4-FFF2-40B4-BE49-F238E27FC236}">
                <a16:creationId xmlns:a16="http://schemas.microsoft.com/office/drawing/2014/main" id="{122DB3F0-5730-4BD7-AF88-F36EAE6E53F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47864" y="3206965"/>
            <a:ext cx="4896544" cy="3030347"/>
          </a:xfrm>
          <a:prstGeom prst="rect">
            <a:avLst/>
          </a:prstGeom>
          <a:noFill/>
          <a:ln>
            <a:noFill/>
          </a:ln>
        </p:spPr>
      </p:pic>
      <p:sp>
        <p:nvSpPr>
          <p:cNvPr id="3" name="テキスト ボックス 2">
            <a:extLst>
              <a:ext uri="{FF2B5EF4-FFF2-40B4-BE49-F238E27FC236}">
                <a16:creationId xmlns:a16="http://schemas.microsoft.com/office/drawing/2014/main" id="{F1A0DFFE-2655-4015-A5AF-30ACE4ADA1D7}"/>
              </a:ext>
            </a:extLst>
          </p:cNvPr>
          <p:cNvSpPr txBox="1"/>
          <p:nvPr/>
        </p:nvSpPr>
        <p:spPr>
          <a:xfrm>
            <a:off x="5580112" y="764704"/>
            <a:ext cx="3312368" cy="615553"/>
          </a:xfrm>
          <a:prstGeom prst="rect">
            <a:avLst/>
          </a:prstGeom>
          <a:noFill/>
        </p:spPr>
        <p:txBody>
          <a:bodyPr wrap="square" rtlCol="0">
            <a:spAutoFit/>
          </a:bodyPr>
          <a:lstStyle/>
          <a:p>
            <a:r>
              <a:rPr kumimoji="1" lang="ja-JP" altLang="en-US" sz="2000" dirty="0"/>
              <a:t>プレハブ型応急仮設住宅</a:t>
            </a:r>
            <a:endParaRPr kumimoji="1" lang="en-US" altLang="ja-JP" sz="2000" dirty="0"/>
          </a:p>
          <a:p>
            <a:pPr algn="r"/>
            <a:r>
              <a:rPr lang="ja-JP" altLang="en-US" sz="1400" dirty="0"/>
              <a:t>（一社）プレハブ建設協会</a:t>
            </a:r>
            <a:endParaRPr kumimoji="1" lang="ja-JP" altLang="en-US" sz="1400" dirty="0"/>
          </a:p>
        </p:txBody>
      </p:sp>
    </p:spTree>
    <p:extLst>
      <p:ext uri="{BB962C8B-B14F-4D97-AF65-F5344CB8AC3E}">
        <p14:creationId xmlns:p14="http://schemas.microsoft.com/office/powerpoint/2010/main" val="2426354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37E1EC7-66CA-4C7D-987E-F0E6126E607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3518382"/>
            <a:ext cx="3888432" cy="2934954"/>
          </a:xfrm>
          <a:prstGeom prst="rect">
            <a:avLst/>
          </a:prstGeom>
          <a:noFill/>
          <a:ln>
            <a:noFill/>
          </a:ln>
        </p:spPr>
      </p:pic>
      <p:pic>
        <p:nvPicPr>
          <p:cNvPr id="9" name="図 8">
            <a:extLst>
              <a:ext uri="{FF2B5EF4-FFF2-40B4-BE49-F238E27FC236}">
                <a16:creationId xmlns:a16="http://schemas.microsoft.com/office/drawing/2014/main" id="{9C5F5326-BB65-4E0B-8B7A-1799D6C183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513966"/>
            <a:ext cx="4752528" cy="2825652"/>
          </a:xfrm>
          <a:prstGeom prst="rect">
            <a:avLst/>
          </a:prstGeom>
          <a:noFill/>
          <a:ln>
            <a:noFill/>
          </a:ln>
        </p:spPr>
      </p:pic>
      <p:pic>
        <p:nvPicPr>
          <p:cNvPr id="2" name="Picture 2">
            <a:extLst>
              <a:ext uri="{FF2B5EF4-FFF2-40B4-BE49-F238E27FC236}">
                <a16:creationId xmlns:a16="http://schemas.microsoft.com/office/drawing/2014/main" id="{EAF59464-856C-484F-8573-60EC3B4209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3511729"/>
            <a:ext cx="4392488" cy="2941607"/>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42B6436F-A392-4654-A613-FDAFA4236A55}"/>
              </a:ext>
            </a:extLst>
          </p:cNvPr>
          <p:cNvSpPr txBox="1"/>
          <p:nvPr/>
        </p:nvSpPr>
        <p:spPr>
          <a:xfrm>
            <a:off x="5292080" y="513966"/>
            <a:ext cx="3851920" cy="892552"/>
          </a:xfrm>
          <a:prstGeom prst="rect">
            <a:avLst/>
          </a:prstGeom>
          <a:noFill/>
        </p:spPr>
        <p:txBody>
          <a:bodyPr wrap="square" rtlCol="0">
            <a:spAutoFit/>
          </a:bodyPr>
          <a:lstStyle/>
          <a:p>
            <a:r>
              <a:rPr kumimoji="1" lang="ja-JP" altLang="en-US" sz="2000" dirty="0"/>
              <a:t>コンテナハウス型応急仮設住宅</a:t>
            </a:r>
            <a:endParaRPr kumimoji="1" lang="en-US" altLang="ja-JP" sz="2000" dirty="0"/>
          </a:p>
          <a:p>
            <a:pPr algn="r"/>
            <a:r>
              <a:rPr kumimoji="1" lang="ja-JP" altLang="en-US" sz="1400" dirty="0"/>
              <a:t>（一社）日本ムービングハウス</a:t>
            </a:r>
            <a:r>
              <a:rPr lang="ja-JP" altLang="en-US" sz="1400" dirty="0"/>
              <a:t>協会</a:t>
            </a:r>
            <a:endParaRPr kumimoji="1" lang="en-US" altLang="ja-JP" sz="1400" dirty="0"/>
          </a:p>
          <a:p>
            <a:endParaRPr kumimoji="1" lang="ja-JP" altLang="en-US" dirty="0"/>
          </a:p>
        </p:txBody>
      </p:sp>
    </p:spTree>
    <p:extLst>
      <p:ext uri="{BB962C8B-B14F-4D97-AF65-F5344CB8AC3E}">
        <p14:creationId xmlns:p14="http://schemas.microsoft.com/office/powerpoint/2010/main" val="2638104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EA911DC-9569-48EA-9B9D-E5BA58EC9C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459828"/>
            <a:ext cx="5292080" cy="31622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木造仮設住宅 に対する画像結果">
            <a:extLst>
              <a:ext uri="{FF2B5EF4-FFF2-40B4-BE49-F238E27FC236}">
                <a16:creationId xmlns:a16="http://schemas.microsoft.com/office/drawing/2014/main" id="{0BE1FF2D-752D-4F62-AB26-EF805DD51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97314"/>
            <a:ext cx="4824536" cy="3463733"/>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77C92527-97B6-40D2-BDF5-C2D647C3C2A8}"/>
              </a:ext>
            </a:extLst>
          </p:cNvPr>
          <p:cNvSpPr txBox="1"/>
          <p:nvPr/>
        </p:nvSpPr>
        <p:spPr>
          <a:xfrm>
            <a:off x="179512" y="548680"/>
            <a:ext cx="3600400" cy="615553"/>
          </a:xfrm>
          <a:prstGeom prst="rect">
            <a:avLst/>
          </a:prstGeom>
          <a:noFill/>
        </p:spPr>
        <p:txBody>
          <a:bodyPr wrap="square" rtlCol="0">
            <a:spAutoFit/>
          </a:bodyPr>
          <a:lstStyle/>
          <a:p>
            <a:r>
              <a:rPr kumimoji="1" lang="ja-JP" altLang="en-US" sz="2000" dirty="0"/>
              <a:t>　木造型応急仮設住宅</a:t>
            </a:r>
            <a:endParaRPr kumimoji="1" lang="en-US" altLang="ja-JP" sz="2000" dirty="0"/>
          </a:p>
          <a:p>
            <a:pPr algn="r"/>
            <a:r>
              <a:rPr lang="ja-JP" altLang="en-US" sz="1400" dirty="0"/>
              <a:t>（一社）全国木造建設事業協会</a:t>
            </a:r>
            <a:endParaRPr kumimoji="1" lang="ja-JP" altLang="en-US" sz="1400" dirty="0"/>
          </a:p>
        </p:txBody>
      </p:sp>
    </p:spTree>
    <p:extLst>
      <p:ext uri="{BB962C8B-B14F-4D97-AF65-F5344CB8AC3E}">
        <p14:creationId xmlns:p14="http://schemas.microsoft.com/office/powerpoint/2010/main" val="4104363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7058C1-9FBE-41D6-A847-689EF1C36705}"/>
              </a:ext>
            </a:extLst>
          </p:cNvPr>
          <p:cNvSpPr>
            <a:spLocks noGrp="1"/>
          </p:cNvSpPr>
          <p:nvPr>
            <p:ph type="title"/>
          </p:nvPr>
        </p:nvSpPr>
        <p:spPr/>
        <p:txBody>
          <a:bodyPr>
            <a:normAutofit fontScale="90000"/>
          </a:bodyPr>
          <a:lstStyle/>
          <a:p>
            <a:pPr algn="ctr"/>
            <a:r>
              <a:rPr kumimoji="1" lang="ja-JP" altLang="en-US" b="1" dirty="0"/>
              <a:t>「トレーラーハウス</a:t>
            </a:r>
            <a:r>
              <a:rPr lang="ja-JP" altLang="en-US" b="1" dirty="0"/>
              <a:t>被災地活用」の　　　　メリットと今後の課題</a:t>
            </a:r>
            <a:endParaRPr kumimoji="1" lang="ja-JP" altLang="en-US" b="1" dirty="0"/>
          </a:p>
        </p:txBody>
      </p:sp>
      <p:sp>
        <p:nvSpPr>
          <p:cNvPr id="7" name="コンテンツ プレースホルダー 6">
            <a:extLst>
              <a:ext uri="{FF2B5EF4-FFF2-40B4-BE49-F238E27FC236}">
                <a16:creationId xmlns:a16="http://schemas.microsoft.com/office/drawing/2014/main" id="{91D04301-485C-45DF-9EE7-BC885F02203F}"/>
              </a:ext>
            </a:extLst>
          </p:cNvPr>
          <p:cNvSpPr>
            <a:spLocks noGrp="1"/>
          </p:cNvSpPr>
          <p:nvPr>
            <p:ph idx="1"/>
          </p:nvPr>
        </p:nvSpPr>
        <p:spPr>
          <a:xfrm>
            <a:off x="304800" y="1844824"/>
            <a:ext cx="8587680" cy="4824536"/>
          </a:xfrm>
        </p:spPr>
        <p:txBody>
          <a:bodyPr>
            <a:normAutofit fontScale="77500" lnSpcReduction="20000"/>
          </a:bodyPr>
          <a:lstStyle/>
          <a:p>
            <a:pPr marL="0" indent="0">
              <a:buNone/>
            </a:pPr>
            <a:r>
              <a:rPr lang="ja-JP" altLang="en-US" sz="2400" dirty="0"/>
              <a:t>▼メリット</a:t>
            </a:r>
            <a:endParaRPr lang="en-US" altLang="ja-JP" sz="2400" dirty="0"/>
          </a:p>
          <a:p>
            <a:pPr marL="0" indent="0">
              <a:buNone/>
            </a:pPr>
            <a:r>
              <a:rPr lang="en-US" altLang="ja-JP" sz="2400" dirty="0"/>
              <a:t>1.</a:t>
            </a:r>
            <a:r>
              <a:rPr lang="ja-JP" altLang="en-US" sz="2400" dirty="0"/>
              <a:t>早期に設置が可能（発災後</a:t>
            </a:r>
            <a:r>
              <a:rPr lang="en-US" altLang="ja-JP" sz="2400" dirty="0"/>
              <a:t>1</a:t>
            </a:r>
            <a:r>
              <a:rPr lang="ja-JP" altLang="en-US" sz="2400" dirty="0"/>
              <a:t>～</a:t>
            </a:r>
            <a:r>
              <a:rPr lang="en-US" altLang="ja-JP" sz="2400" dirty="0"/>
              <a:t>2</a:t>
            </a:r>
            <a:r>
              <a:rPr lang="ja-JP" altLang="en-US" sz="2400" dirty="0"/>
              <a:t>週間）</a:t>
            </a:r>
            <a:endParaRPr lang="en-US" altLang="ja-JP" sz="2400" dirty="0"/>
          </a:p>
          <a:p>
            <a:pPr marL="0" indent="0">
              <a:buNone/>
            </a:pPr>
            <a:r>
              <a:rPr lang="en-US" altLang="ja-JP" sz="2400" dirty="0"/>
              <a:t>2.</a:t>
            </a:r>
            <a:r>
              <a:rPr lang="ja-JP" altLang="en-US" sz="2400" dirty="0"/>
              <a:t>建築基準法に適合した</a:t>
            </a:r>
            <a:r>
              <a:rPr lang="en-US" altLang="ja-JP" sz="2400" dirty="0"/>
              <a:t>2×4</a:t>
            </a:r>
            <a:r>
              <a:rPr lang="ja-JP" altLang="en-US" sz="2400" dirty="0"/>
              <a:t>住宅</a:t>
            </a:r>
            <a:endParaRPr lang="en-US" altLang="ja-JP" sz="2400" dirty="0"/>
          </a:p>
          <a:p>
            <a:pPr marL="0" indent="0">
              <a:buNone/>
            </a:pPr>
            <a:r>
              <a:rPr lang="ja-JP" altLang="en-US" sz="2400" dirty="0"/>
              <a:t>　（住宅タイプ</a:t>
            </a:r>
            <a:r>
              <a:rPr lang="en-US" altLang="ja-JP" sz="2400" dirty="0"/>
              <a:t>14</a:t>
            </a:r>
            <a:r>
              <a:rPr lang="ja-JP" altLang="en-US" sz="2400" dirty="0"/>
              <a:t>モデル</a:t>
            </a:r>
            <a:r>
              <a:rPr lang="en-US" altLang="ja-JP" sz="2400" dirty="0"/>
              <a:t>/</a:t>
            </a:r>
            <a:r>
              <a:rPr lang="ja-JP" altLang="en-US" sz="2400" dirty="0"/>
              <a:t>店舗タイプ</a:t>
            </a:r>
            <a:r>
              <a:rPr lang="en-US" altLang="ja-JP" sz="2400" dirty="0"/>
              <a:t>8</a:t>
            </a:r>
            <a:r>
              <a:rPr lang="ja-JP" altLang="en-US" sz="2400" dirty="0"/>
              <a:t>モデル：カンバーランドジャパン）</a:t>
            </a:r>
            <a:endParaRPr lang="en-US" altLang="ja-JP" sz="2400" dirty="0"/>
          </a:p>
          <a:p>
            <a:pPr marL="0" indent="0">
              <a:buNone/>
            </a:pPr>
            <a:r>
              <a:rPr lang="en-US" altLang="ja-JP" sz="2400" dirty="0"/>
              <a:t>3.</a:t>
            </a:r>
            <a:r>
              <a:rPr lang="ja-JP" altLang="en-US" sz="2400" dirty="0"/>
              <a:t>移動・移設・転売が可能</a:t>
            </a:r>
            <a:endParaRPr lang="en-US" altLang="ja-JP" sz="2400" dirty="0"/>
          </a:p>
          <a:p>
            <a:pPr marL="0" indent="0">
              <a:buNone/>
            </a:pPr>
            <a:r>
              <a:rPr lang="en-US" altLang="ja-JP" sz="2400" dirty="0"/>
              <a:t>4.</a:t>
            </a:r>
            <a:r>
              <a:rPr lang="ja-JP" altLang="en-US" sz="2400" dirty="0"/>
              <a:t>断熱・遮音・吸換気・化学物質など環境基準に適合</a:t>
            </a:r>
            <a:endParaRPr lang="en-US" altLang="ja-JP" sz="2400" dirty="0"/>
          </a:p>
          <a:p>
            <a:pPr marL="0" indent="0">
              <a:buNone/>
            </a:pPr>
            <a:r>
              <a:rPr lang="en-US" altLang="ja-JP" sz="2400" dirty="0"/>
              <a:t>5.</a:t>
            </a:r>
            <a:r>
              <a:rPr lang="ja-JP" altLang="en-US" sz="2400" dirty="0"/>
              <a:t>牽引輸送に耐える強度（</a:t>
            </a:r>
            <a:r>
              <a:rPr lang="en-US" altLang="ja-JP" sz="2400" dirty="0"/>
              <a:t>30</a:t>
            </a:r>
            <a:r>
              <a:rPr lang="ja-JP" altLang="en-US" sz="2400" dirty="0"/>
              <a:t>年使用可能）</a:t>
            </a:r>
            <a:endParaRPr lang="en-US" altLang="ja-JP" sz="2400" dirty="0"/>
          </a:p>
          <a:p>
            <a:pPr marL="0" indent="0">
              <a:buNone/>
            </a:pPr>
            <a:r>
              <a:rPr lang="en-US" altLang="ja-JP" sz="2400" dirty="0"/>
              <a:t>6.</a:t>
            </a:r>
            <a:r>
              <a:rPr lang="ja-JP" altLang="en-US" sz="2400" dirty="0"/>
              <a:t>仮設住宅使用後移動させるので被災地廃材・ゴミ処理負荷が無い</a:t>
            </a:r>
            <a:endParaRPr lang="en-US" altLang="ja-JP" sz="2400" dirty="0"/>
          </a:p>
          <a:p>
            <a:pPr marL="0" indent="0">
              <a:buNone/>
            </a:pPr>
            <a:r>
              <a:rPr lang="en-US" altLang="ja-JP" sz="2400" dirty="0"/>
              <a:t>7. </a:t>
            </a:r>
            <a:r>
              <a:rPr lang="ja-JP" altLang="en-US" sz="2400" dirty="0"/>
              <a:t>応急仮設住宅から恒久住宅へ払下げ・譲渡が可能</a:t>
            </a:r>
            <a:endParaRPr lang="en-US" altLang="ja-JP" sz="2400" dirty="0"/>
          </a:p>
          <a:p>
            <a:pPr marL="0" indent="0">
              <a:buNone/>
            </a:pPr>
            <a:r>
              <a:rPr lang="en-US" altLang="ja-JP" sz="2400" dirty="0"/>
              <a:t>8.</a:t>
            </a:r>
            <a:r>
              <a:rPr lang="ja-JP" altLang="en-US" sz="2400" dirty="0"/>
              <a:t>ハイグレードな住宅で被災者へ生き延びる勇気と夢、そして笑顔を提供</a:t>
            </a:r>
            <a:endParaRPr lang="en-US" altLang="ja-JP" sz="2400" dirty="0"/>
          </a:p>
          <a:p>
            <a:pPr marL="0" indent="0">
              <a:buNone/>
            </a:pPr>
            <a:endParaRPr lang="en-US" altLang="ja-JP" sz="2400" dirty="0"/>
          </a:p>
          <a:p>
            <a:pPr marL="0" indent="0">
              <a:buNone/>
            </a:pPr>
            <a:r>
              <a:rPr lang="ja-JP" altLang="en-US" sz="2400" dirty="0"/>
              <a:t>▼今後の課題</a:t>
            </a:r>
            <a:endParaRPr lang="en-US" altLang="ja-JP" sz="2400" dirty="0"/>
          </a:p>
          <a:p>
            <a:pPr marL="0" indent="0">
              <a:buNone/>
            </a:pPr>
            <a:r>
              <a:rPr lang="en-US" altLang="ja-JP" sz="2400" dirty="0"/>
              <a:t>1.</a:t>
            </a:r>
            <a:r>
              <a:rPr lang="ja-JP" altLang="en-US" sz="2400" dirty="0"/>
              <a:t>搬入の道路環境に制限あり</a:t>
            </a:r>
            <a:endParaRPr lang="en-US" altLang="ja-JP" sz="2400" dirty="0"/>
          </a:p>
          <a:p>
            <a:pPr marL="0" indent="0">
              <a:buNone/>
            </a:pPr>
            <a:r>
              <a:rPr lang="en-US" altLang="ja-JP" sz="2400" dirty="0"/>
              <a:t>2.</a:t>
            </a:r>
            <a:r>
              <a:rPr lang="ja-JP" altLang="en-US" sz="2400" dirty="0"/>
              <a:t>生産体制の強化・・</a:t>
            </a:r>
            <a:r>
              <a:rPr lang="en-US" altLang="ja-JP" sz="2400" dirty="0"/>
              <a:t>1000</a:t>
            </a:r>
            <a:r>
              <a:rPr lang="ja-JP" altLang="en-US" sz="2400" dirty="0"/>
              <a:t>台</a:t>
            </a:r>
            <a:r>
              <a:rPr lang="en-US" altLang="ja-JP" sz="2400" dirty="0"/>
              <a:t>/</a:t>
            </a:r>
            <a:r>
              <a:rPr lang="ja-JP" altLang="en-US" sz="2400" dirty="0"/>
              <a:t>年生産体制へ（</a:t>
            </a:r>
            <a:r>
              <a:rPr lang="en-US" altLang="ja-JP" sz="2400" dirty="0"/>
              <a:t>2019</a:t>
            </a:r>
            <a:r>
              <a:rPr lang="ja-JP" altLang="en-US" sz="2400" dirty="0"/>
              <a:t>年現在</a:t>
            </a:r>
            <a:r>
              <a:rPr lang="en-US" altLang="ja-JP" sz="2400" dirty="0"/>
              <a:t>300</a:t>
            </a:r>
            <a:r>
              <a:rPr lang="ja-JP" altLang="en-US" sz="2400" dirty="0"/>
              <a:t>台</a:t>
            </a:r>
            <a:r>
              <a:rPr lang="en-US" altLang="ja-JP" sz="2400" dirty="0"/>
              <a:t>/</a:t>
            </a:r>
            <a:r>
              <a:rPr lang="ja-JP" altLang="en-US" sz="2400" dirty="0"/>
              <a:t>年）</a:t>
            </a:r>
            <a:endParaRPr lang="en-US" altLang="ja-JP" sz="2400" dirty="0"/>
          </a:p>
          <a:p>
            <a:pPr marL="0" indent="0">
              <a:buNone/>
            </a:pPr>
            <a:r>
              <a:rPr lang="en-US" altLang="ja-JP" sz="2400" dirty="0"/>
              <a:t>3.</a:t>
            </a:r>
            <a:r>
              <a:rPr lang="ja-JP" altLang="en-US" sz="2400" dirty="0"/>
              <a:t>レスキュー</a:t>
            </a:r>
            <a:r>
              <a:rPr lang="en-US" altLang="ja-JP" sz="2400" dirty="0"/>
              <a:t>RV</a:t>
            </a:r>
            <a:r>
              <a:rPr lang="ja-JP" altLang="en-US" sz="2400" dirty="0"/>
              <a:t>パークなど民間備蓄体制の強化</a:t>
            </a:r>
            <a:endParaRPr lang="en-US" altLang="ja-JP" sz="2400" dirty="0"/>
          </a:p>
          <a:p>
            <a:pPr marL="0" indent="0">
              <a:buNone/>
            </a:pPr>
            <a:r>
              <a:rPr lang="en-US" altLang="ja-JP" sz="2400" dirty="0"/>
              <a:t>4.</a:t>
            </a:r>
            <a:r>
              <a:rPr lang="ja-JP" altLang="en-US" sz="2400" dirty="0"/>
              <a:t>国家備蓄体制の整備</a:t>
            </a:r>
            <a:endParaRPr lang="en-US" altLang="ja-JP" sz="2400" dirty="0"/>
          </a:p>
        </p:txBody>
      </p:sp>
    </p:spTree>
    <p:extLst>
      <p:ext uri="{BB962C8B-B14F-4D97-AF65-F5344CB8AC3E}">
        <p14:creationId xmlns:p14="http://schemas.microsoft.com/office/powerpoint/2010/main" val="3952632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7DAE6A-326C-45A7-927B-C1A2BDCB6C6F}"/>
              </a:ext>
            </a:extLst>
          </p:cNvPr>
          <p:cNvSpPr>
            <a:spLocks noGrp="1"/>
          </p:cNvSpPr>
          <p:nvPr>
            <p:ph type="title"/>
          </p:nvPr>
        </p:nvSpPr>
        <p:spPr/>
        <p:txBody>
          <a:bodyPr/>
          <a:lstStyle/>
          <a:p>
            <a:r>
              <a:rPr lang="ja-JP" altLang="en-US" dirty="0"/>
              <a:t>「日経ビジネスオンライン」掲載記事</a:t>
            </a:r>
          </a:p>
        </p:txBody>
      </p:sp>
      <p:sp>
        <p:nvSpPr>
          <p:cNvPr id="3" name="コンテンツ プレースホルダー 2">
            <a:extLst>
              <a:ext uri="{FF2B5EF4-FFF2-40B4-BE49-F238E27FC236}">
                <a16:creationId xmlns:a16="http://schemas.microsoft.com/office/drawing/2014/main" id="{3737F24C-608D-4BCA-9C27-608FCAA7FA88}"/>
              </a:ext>
            </a:extLst>
          </p:cNvPr>
          <p:cNvSpPr>
            <a:spLocks noGrp="1"/>
          </p:cNvSpPr>
          <p:nvPr>
            <p:ph idx="1"/>
          </p:nvPr>
        </p:nvSpPr>
        <p:spPr>
          <a:xfrm>
            <a:off x="755576" y="1340768"/>
            <a:ext cx="8258698" cy="5517232"/>
          </a:xfrm>
        </p:spPr>
        <p:txBody>
          <a:bodyPr>
            <a:normAutofit fontScale="62500" lnSpcReduction="20000"/>
          </a:bodyPr>
          <a:lstStyle/>
          <a:p>
            <a:pPr marL="0" indent="0">
              <a:buNone/>
            </a:pPr>
            <a:r>
              <a:rPr lang="ja-JP" altLang="en-US" sz="2900" dirty="0"/>
              <a:t>▼「渡辺実のぶらり防災・危機管理」連載（全</a:t>
            </a:r>
            <a:r>
              <a:rPr lang="en-US" altLang="ja-JP" sz="2900" dirty="0"/>
              <a:t>116</a:t>
            </a:r>
            <a:r>
              <a:rPr lang="ja-JP" altLang="en-US" sz="2900" dirty="0"/>
              <a:t>編一部公開）</a:t>
            </a:r>
            <a:endParaRPr lang="en-US" altLang="ja-JP" sz="2900" dirty="0"/>
          </a:p>
          <a:p>
            <a:pPr marL="0" indent="0">
              <a:buNone/>
            </a:pPr>
            <a:r>
              <a:rPr lang="ja-JP" altLang="en-US" sz="2000" dirty="0">
                <a:solidFill>
                  <a:schemeClr val="tx1"/>
                </a:solidFill>
              </a:rPr>
              <a:t>　　　　　</a:t>
            </a:r>
            <a:r>
              <a:rPr lang="ja-JP" altLang="en-US" sz="2600" dirty="0">
                <a:solidFill>
                  <a:schemeClr val="tx1"/>
                </a:solidFill>
              </a:rPr>
              <a:t>　　</a:t>
            </a:r>
            <a:r>
              <a:rPr lang="en-US" altLang="ja-JP" sz="2600" dirty="0">
                <a:solidFill>
                  <a:schemeClr val="tx1"/>
                </a:solidFill>
              </a:rPr>
              <a:t>https://business.nikkei.com/article/opinion/20120903/236296/?TOC=1</a:t>
            </a:r>
          </a:p>
          <a:p>
            <a:pPr marL="0" indent="0">
              <a:buNone/>
            </a:pPr>
            <a:endParaRPr lang="en-US" altLang="ja-JP" sz="2600" dirty="0"/>
          </a:p>
          <a:p>
            <a:pPr marL="0" indent="0">
              <a:buNone/>
            </a:pPr>
            <a:r>
              <a:rPr lang="ja-JP" altLang="en-US" sz="2600" dirty="0"/>
              <a:t>・使って分かったトレーラーハウスの利点と課題（</a:t>
            </a:r>
            <a:r>
              <a:rPr lang="en-US" altLang="ja-JP" sz="2600" dirty="0"/>
              <a:t>2019.01.10</a:t>
            </a:r>
            <a:r>
              <a:rPr lang="ja-JP" altLang="en-US" sz="2600" dirty="0"/>
              <a:t>）</a:t>
            </a:r>
            <a:endParaRPr lang="en-US" altLang="ja-JP" sz="2600" dirty="0"/>
          </a:p>
          <a:p>
            <a:pPr marL="0" indent="0">
              <a:buNone/>
            </a:pPr>
            <a:r>
              <a:rPr lang="ja-JP" altLang="en-US" sz="2600" dirty="0"/>
              <a:t>　　　　　　</a:t>
            </a:r>
            <a:r>
              <a:rPr lang="en-US" altLang="ja-JP" sz="2600" dirty="0"/>
              <a:t>https://business.nikkei.com/atcl/opinion/15/236296/122400070/</a:t>
            </a:r>
          </a:p>
          <a:p>
            <a:pPr marL="0" indent="0">
              <a:buNone/>
            </a:pPr>
            <a:r>
              <a:rPr lang="ja-JP" altLang="en-US" sz="2600" dirty="0"/>
              <a:t>・災害時に</a:t>
            </a:r>
            <a:r>
              <a:rPr lang="en-US" altLang="ja-JP" sz="2600" dirty="0"/>
              <a:t>1000</a:t>
            </a:r>
            <a:r>
              <a:rPr lang="ja-JP" altLang="en-US" sz="2600" dirty="0"/>
              <a:t>万円びプレハブ仮設は本当に必要？（</a:t>
            </a:r>
            <a:r>
              <a:rPr lang="en-US" altLang="ja-JP" sz="2600" dirty="0"/>
              <a:t>2019.01.09</a:t>
            </a:r>
            <a:r>
              <a:rPr lang="ja-JP" altLang="en-US" sz="2600" dirty="0"/>
              <a:t>）</a:t>
            </a:r>
            <a:endParaRPr lang="en-US" altLang="ja-JP" sz="2600" dirty="0"/>
          </a:p>
          <a:p>
            <a:pPr marL="0" indent="0">
              <a:buNone/>
            </a:pPr>
            <a:r>
              <a:rPr lang="ja-JP" altLang="en-US" sz="2600" dirty="0"/>
              <a:t>　　　　　　</a:t>
            </a:r>
            <a:r>
              <a:rPr lang="en-US" altLang="ja-JP" sz="2600" dirty="0"/>
              <a:t>https://business.nikkei.com/atcl/opinion/15/236296/122400069/</a:t>
            </a:r>
          </a:p>
          <a:p>
            <a:pPr marL="0" indent="0">
              <a:buNone/>
            </a:pPr>
            <a:r>
              <a:rPr lang="ja-JP" altLang="en-US" sz="2600" dirty="0"/>
              <a:t>・なぜ被災地でトレーラーハウスか？市長に聞く（</a:t>
            </a:r>
            <a:r>
              <a:rPr lang="en-US" altLang="ja-JP" sz="2600" dirty="0"/>
              <a:t>2018.09.26</a:t>
            </a:r>
            <a:r>
              <a:rPr lang="ja-JP" altLang="en-US" sz="2600" dirty="0"/>
              <a:t>）</a:t>
            </a:r>
            <a:endParaRPr lang="en-US" altLang="ja-JP" sz="2600" dirty="0"/>
          </a:p>
          <a:p>
            <a:pPr marL="0" indent="0">
              <a:buNone/>
            </a:pPr>
            <a:r>
              <a:rPr lang="ja-JP" altLang="en-US" sz="2600" dirty="0"/>
              <a:t>　　　　　　</a:t>
            </a:r>
            <a:r>
              <a:rPr lang="en-US" altLang="ja-JP" sz="2600" dirty="0"/>
              <a:t>https://business.nikkei.com/atcl/opinion/15/236296/091900065/</a:t>
            </a:r>
          </a:p>
          <a:p>
            <a:pPr marL="0" indent="0">
              <a:buNone/>
            </a:pPr>
            <a:r>
              <a:rPr lang="ja-JP" altLang="en-US" sz="2600" dirty="0"/>
              <a:t>・被災地支援の切り札、トレーラーハウスを仮設に（</a:t>
            </a:r>
            <a:r>
              <a:rPr lang="en-US" altLang="ja-JP" sz="2600" dirty="0"/>
              <a:t>2018.09.25</a:t>
            </a:r>
            <a:r>
              <a:rPr lang="ja-JP" altLang="en-US" sz="2600" dirty="0"/>
              <a:t>）</a:t>
            </a:r>
            <a:endParaRPr lang="en-US" altLang="ja-JP" sz="2600" dirty="0"/>
          </a:p>
          <a:p>
            <a:pPr marL="0" indent="0">
              <a:buNone/>
            </a:pPr>
            <a:r>
              <a:rPr lang="ja-JP" altLang="en-US" sz="2600" dirty="0"/>
              <a:t>　　　　　　</a:t>
            </a:r>
            <a:r>
              <a:rPr lang="en-US" altLang="ja-JP" sz="2600" dirty="0"/>
              <a:t>https://business.nikkei.com/atcl/opinion/15/236296/091800064/</a:t>
            </a:r>
          </a:p>
          <a:p>
            <a:pPr marL="0" indent="0">
              <a:buNone/>
            </a:pPr>
            <a:r>
              <a:rPr lang="ja-JP" altLang="en-US" sz="2600" dirty="0"/>
              <a:t>・提言！災害関連死削減にトレーラーハウス活用を（</a:t>
            </a:r>
            <a:r>
              <a:rPr lang="en-US" altLang="ja-JP" sz="2600" dirty="0"/>
              <a:t>2016.11.17</a:t>
            </a:r>
            <a:r>
              <a:rPr lang="ja-JP" altLang="en-US" sz="2600" dirty="0"/>
              <a:t>）</a:t>
            </a:r>
            <a:endParaRPr lang="en-US" altLang="ja-JP" sz="2600" dirty="0"/>
          </a:p>
          <a:p>
            <a:pPr marL="0" indent="0">
              <a:buNone/>
            </a:pPr>
            <a:r>
              <a:rPr lang="ja-JP" altLang="en-US" sz="2600" dirty="0"/>
              <a:t>　　　　　　</a:t>
            </a:r>
            <a:r>
              <a:rPr lang="en-US" altLang="ja-JP" sz="2600" dirty="0"/>
              <a:t>https://business.nikkei.com/atcl/opinion/15/236296/111400030/</a:t>
            </a:r>
          </a:p>
          <a:p>
            <a:pPr marL="0" indent="0">
              <a:buNone/>
            </a:pPr>
            <a:r>
              <a:rPr lang="ja-JP" altLang="en-US" sz="2600" dirty="0"/>
              <a:t>・トレーラーハウスの被災地活用、熊本の次は（</a:t>
            </a:r>
            <a:r>
              <a:rPr lang="en-US" altLang="ja-JP" sz="2600" dirty="0"/>
              <a:t>2016.09.30</a:t>
            </a:r>
            <a:r>
              <a:rPr lang="ja-JP" altLang="en-US" sz="2600" dirty="0"/>
              <a:t>）</a:t>
            </a:r>
            <a:endParaRPr lang="en-US" altLang="ja-JP" sz="2600" dirty="0"/>
          </a:p>
          <a:p>
            <a:pPr marL="0" indent="0">
              <a:buNone/>
            </a:pPr>
            <a:r>
              <a:rPr lang="ja-JP" altLang="en-US" sz="2600" dirty="0"/>
              <a:t>　　　　　　</a:t>
            </a:r>
            <a:r>
              <a:rPr lang="en-US" altLang="ja-JP" sz="2600" dirty="0"/>
              <a:t>https://business.nikkei.com/atcl/opinion/15/236296/092000029/</a:t>
            </a:r>
          </a:p>
          <a:p>
            <a:pPr marL="0" indent="0">
              <a:buNone/>
            </a:pPr>
            <a:r>
              <a:rPr lang="ja-JP" altLang="en-US" sz="2600" dirty="0"/>
              <a:t>・日本初、熊本の避難所がトレーラーハウスを導入（</a:t>
            </a:r>
            <a:r>
              <a:rPr lang="en-US" altLang="ja-JP" sz="2600" dirty="0"/>
              <a:t>2016.06.28</a:t>
            </a:r>
            <a:r>
              <a:rPr lang="ja-JP" altLang="en-US" sz="2600" dirty="0"/>
              <a:t>）</a:t>
            </a:r>
            <a:endParaRPr lang="en-US" altLang="ja-JP" sz="2600" dirty="0"/>
          </a:p>
          <a:p>
            <a:pPr marL="0" indent="0">
              <a:buNone/>
            </a:pPr>
            <a:r>
              <a:rPr lang="ja-JP" altLang="en-US" sz="2600" dirty="0"/>
              <a:t>　　　　　　</a:t>
            </a:r>
            <a:r>
              <a:rPr lang="en-US" altLang="ja-JP" sz="2600" dirty="0"/>
              <a:t>https://business.nikkei.com/atcl/opinion/15/236296/062200025/</a:t>
            </a:r>
          </a:p>
          <a:p>
            <a:pPr marL="0" indent="0">
              <a:buNone/>
            </a:pPr>
            <a:r>
              <a:rPr lang="ja-JP" altLang="en-US" sz="2600" dirty="0"/>
              <a:t>・トレーラーハウスの活用で避難生活は激変する！（</a:t>
            </a:r>
            <a:r>
              <a:rPr lang="en-US" altLang="ja-JP" sz="2600" dirty="0"/>
              <a:t>2016.06.08</a:t>
            </a:r>
            <a:r>
              <a:rPr lang="ja-JP" altLang="en-US" sz="2600" dirty="0"/>
              <a:t>）</a:t>
            </a:r>
            <a:endParaRPr lang="en-US" altLang="ja-JP" sz="2600" dirty="0"/>
          </a:p>
          <a:p>
            <a:pPr marL="0" indent="0">
              <a:buNone/>
            </a:pPr>
            <a:r>
              <a:rPr lang="ja-JP" altLang="en-US" sz="2600" dirty="0"/>
              <a:t>　　　　　　</a:t>
            </a:r>
            <a:r>
              <a:rPr lang="en-US" altLang="ja-JP" sz="2600" dirty="0"/>
              <a:t>https://business.nikkei.com/atcl/opinion/15/236296/060100024/</a:t>
            </a:r>
          </a:p>
          <a:p>
            <a:pPr marL="0" indent="0">
              <a:buNone/>
            </a:pPr>
            <a:r>
              <a:rPr lang="ja-JP" altLang="en-US" sz="2600" dirty="0"/>
              <a:t>・緊急支援にトレーラーハウスが熊本被災地へ！（</a:t>
            </a:r>
            <a:r>
              <a:rPr lang="en-US" altLang="ja-JP" sz="2600" dirty="0"/>
              <a:t>2016.06.07</a:t>
            </a:r>
            <a:r>
              <a:rPr lang="ja-JP" altLang="en-US" sz="2600" dirty="0"/>
              <a:t>）</a:t>
            </a:r>
            <a:endParaRPr lang="en-US" altLang="ja-JP" sz="2600" dirty="0"/>
          </a:p>
          <a:p>
            <a:pPr marL="0" indent="0">
              <a:buNone/>
            </a:pPr>
            <a:r>
              <a:rPr lang="ja-JP" altLang="en-US" sz="2600" dirty="0"/>
              <a:t>　　　　　　</a:t>
            </a:r>
            <a:r>
              <a:rPr lang="en-US" altLang="ja-JP" sz="2600" dirty="0"/>
              <a:t>https://business.nikkei.com/atcl/opinion/15/236296/053100023/</a:t>
            </a:r>
          </a:p>
          <a:p>
            <a:pPr marL="0" indent="0">
              <a:buNone/>
            </a:pPr>
            <a:r>
              <a:rPr lang="ja-JP" altLang="en-US" sz="2000" dirty="0"/>
              <a:t>　　　　　　</a:t>
            </a:r>
            <a:endParaRPr lang="en-US" altLang="ja-JP" sz="2000" dirty="0"/>
          </a:p>
          <a:p>
            <a:pPr marL="0" indent="0">
              <a:buNone/>
            </a:pPr>
            <a:endParaRPr lang="ja-JP" altLang="en-US" sz="2000" dirty="0"/>
          </a:p>
        </p:txBody>
      </p:sp>
    </p:spTree>
    <p:extLst>
      <p:ext uri="{BB962C8B-B14F-4D97-AF65-F5344CB8AC3E}">
        <p14:creationId xmlns:p14="http://schemas.microsoft.com/office/powerpoint/2010/main" val="3771783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FC5A666-E695-4EA9-88DD-B52468F73A3E}"/>
              </a:ext>
            </a:extLst>
          </p:cNvPr>
          <p:cNvSpPr>
            <a:spLocks noGrp="1"/>
          </p:cNvSpPr>
          <p:nvPr>
            <p:ph type="title"/>
          </p:nvPr>
        </p:nvSpPr>
        <p:spPr/>
        <p:txBody>
          <a:bodyPr/>
          <a:lstStyle/>
          <a:p>
            <a:pPr algn="ctr"/>
            <a:r>
              <a:rPr lang="ja-JP" altLang="en-US" sz="3600" dirty="0"/>
              <a:t>～被災者の笑顔に出会うために！～</a:t>
            </a:r>
            <a:endParaRPr lang="ja-JP" altLang="en-US" dirty="0"/>
          </a:p>
        </p:txBody>
      </p:sp>
      <p:pic>
        <p:nvPicPr>
          <p:cNvPr id="7" name="コンテンツ プレースホルダー 6">
            <a:extLst>
              <a:ext uri="{FF2B5EF4-FFF2-40B4-BE49-F238E27FC236}">
                <a16:creationId xmlns:a16="http://schemas.microsoft.com/office/drawing/2014/main" id="{31260242-D056-4F07-8A96-D0B34829F9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8991" y="1628800"/>
            <a:ext cx="7750861" cy="4464496"/>
          </a:xfrm>
        </p:spPr>
      </p:pic>
      <p:sp>
        <p:nvSpPr>
          <p:cNvPr id="8" name="テキスト ボックス 7">
            <a:extLst>
              <a:ext uri="{FF2B5EF4-FFF2-40B4-BE49-F238E27FC236}">
                <a16:creationId xmlns:a16="http://schemas.microsoft.com/office/drawing/2014/main" id="{C5697B07-060A-4CA0-A6D3-CD35533303DC}"/>
              </a:ext>
            </a:extLst>
          </p:cNvPr>
          <p:cNvSpPr txBox="1"/>
          <p:nvPr/>
        </p:nvSpPr>
        <p:spPr>
          <a:xfrm>
            <a:off x="1619672" y="6237312"/>
            <a:ext cx="6624736" cy="369332"/>
          </a:xfrm>
          <a:prstGeom prst="rect">
            <a:avLst/>
          </a:prstGeom>
          <a:noFill/>
        </p:spPr>
        <p:txBody>
          <a:bodyPr wrap="square" rtlCol="0">
            <a:spAutoFit/>
          </a:bodyPr>
          <a:lstStyle/>
          <a:p>
            <a:r>
              <a:rPr lang="ja-JP" altLang="en-US"/>
              <a:t>「トレーラーハウス被災地活用シンポジウム</a:t>
            </a:r>
            <a:r>
              <a:rPr lang="en-US" altLang="ja-JP"/>
              <a:t>2016</a:t>
            </a:r>
            <a:r>
              <a:rPr lang="ja-JP" altLang="en-US"/>
              <a:t>」</a:t>
            </a:r>
            <a:r>
              <a:rPr lang="en-US" altLang="ja-JP"/>
              <a:t>―</a:t>
            </a:r>
            <a:r>
              <a:rPr lang="ja-JP" altLang="en-US"/>
              <a:t>提言</a:t>
            </a:r>
            <a:r>
              <a:rPr lang="en-US" altLang="ja-JP"/>
              <a:t>―</a:t>
            </a:r>
            <a:endParaRPr kumimoji="1" lang="ja-JP" altLang="en-US" dirty="0"/>
          </a:p>
        </p:txBody>
      </p:sp>
    </p:spTree>
    <p:extLst>
      <p:ext uri="{BB962C8B-B14F-4D97-AF65-F5344CB8AC3E}">
        <p14:creationId xmlns:p14="http://schemas.microsoft.com/office/powerpoint/2010/main" val="3498950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70BE36-CC7E-4575-8846-82E14AD8FF82}"/>
              </a:ext>
            </a:extLst>
          </p:cNvPr>
          <p:cNvSpPr>
            <a:spLocks noGrp="1"/>
          </p:cNvSpPr>
          <p:nvPr>
            <p:ph type="title"/>
          </p:nvPr>
        </p:nvSpPr>
        <p:spPr>
          <a:xfrm>
            <a:off x="304800" y="260648"/>
            <a:ext cx="8686800" cy="1034752"/>
          </a:xfrm>
        </p:spPr>
        <p:txBody>
          <a:bodyPr>
            <a:normAutofit fontScale="90000"/>
          </a:bodyPr>
          <a:lstStyle/>
          <a:p>
            <a:r>
              <a:rPr kumimoji="1" lang="en-US" altLang="ja-JP" sz="2200" dirty="0"/>
              <a:t>【</a:t>
            </a:r>
            <a:r>
              <a:rPr kumimoji="1" lang="ja-JP" altLang="en-US" sz="2200" dirty="0"/>
              <a:t>追記</a:t>
            </a:r>
            <a:r>
              <a:rPr kumimoji="1" lang="en-US" altLang="ja-JP" sz="2200" dirty="0"/>
              <a:t>】</a:t>
            </a:r>
            <a:br>
              <a:rPr kumimoji="1" lang="en-US" altLang="ja-JP" sz="2200" dirty="0"/>
            </a:br>
            <a:r>
              <a:rPr kumimoji="1" lang="ja-JP" altLang="en-US" dirty="0"/>
              <a:t>トレーラーハウスが「災害復興住宅」へ！</a:t>
            </a:r>
          </a:p>
        </p:txBody>
      </p:sp>
      <p:sp>
        <p:nvSpPr>
          <p:cNvPr id="3" name="コンテンツ プレースホルダー 2">
            <a:extLst>
              <a:ext uri="{FF2B5EF4-FFF2-40B4-BE49-F238E27FC236}">
                <a16:creationId xmlns:a16="http://schemas.microsoft.com/office/drawing/2014/main" id="{913D5432-800F-44FC-9657-DE2DE1961673}"/>
              </a:ext>
            </a:extLst>
          </p:cNvPr>
          <p:cNvSpPr>
            <a:spLocks noGrp="1"/>
          </p:cNvSpPr>
          <p:nvPr>
            <p:ph idx="1"/>
          </p:nvPr>
        </p:nvSpPr>
        <p:spPr>
          <a:xfrm>
            <a:off x="467544" y="1844824"/>
            <a:ext cx="8352928" cy="4752528"/>
          </a:xfrm>
        </p:spPr>
        <p:txBody>
          <a:bodyPr>
            <a:normAutofit lnSpcReduction="10000"/>
          </a:bodyPr>
          <a:lstStyle/>
          <a:p>
            <a:pPr marL="0" indent="0">
              <a:buNone/>
            </a:pPr>
            <a:r>
              <a:rPr lang="ja-JP" altLang="en-US" sz="2000" dirty="0"/>
              <a:t>▼　</a:t>
            </a:r>
            <a:r>
              <a:rPr kumimoji="1" lang="en-US" altLang="ja-JP" sz="2000" dirty="0"/>
              <a:t>2020</a:t>
            </a:r>
            <a:r>
              <a:rPr kumimoji="1" lang="ja-JP" altLang="en-US" sz="2000" dirty="0"/>
              <a:t>年</a:t>
            </a:r>
            <a:r>
              <a:rPr kumimoji="1" lang="en-US" altLang="ja-JP" sz="2000" dirty="0"/>
              <a:t>9</a:t>
            </a:r>
            <a:r>
              <a:rPr kumimoji="1" lang="ja-JP" altLang="en-US" sz="2000" dirty="0"/>
              <a:t>月に北海道胆振東部地震から応急仮設住宅期限の</a:t>
            </a:r>
            <a:r>
              <a:rPr kumimoji="1" lang="en-US" altLang="ja-JP" sz="2000" dirty="0"/>
              <a:t>2</a:t>
            </a:r>
            <a:r>
              <a:rPr kumimoji="1" lang="ja-JP" altLang="en-US" sz="2000" dirty="0"/>
              <a:t>年が経過することを踏まえ、</a:t>
            </a:r>
            <a:r>
              <a:rPr kumimoji="1" lang="en-US" altLang="ja-JP" sz="2000" dirty="0"/>
              <a:t>2020</a:t>
            </a:r>
            <a:r>
              <a:rPr kumimoji="1" lang="ja-JP" altLang="en-US" sz="2000" dirty="0"/>
              <a:t>年</a:t>
            </a:r>
            <a:r>
              <a:rPr lang="en-US" altLang="ja-JP" sz="2000" dirty="0"/>
              <a:t>6</a:t>
            </a:r>
            <a:r>
              <a:rPr lang="ja-JP" altLang="en-US" sz="2000" dirty="0"/>
              <a:t>月から安平町・厚真町の被災者住宅再建に係る協議を開始した。</a:t>
            </a:r>
            <a:endParaRPr lang="en-US" altLang="ja-JP" sz="2000" dirty="0"/>
          </a:p>
          <a:p>
            <a:pPr marL="0" indent="0">
              <a:buNone/>
            </a:pPr>
            <a:endParaRPr lang="en-US" altLang="ja-JP" sz="2000" dirty="0"/>
          </a:p>
          <a:p>
            <a:pPr marL="0" indent="0">
              <a:buNone/>
            </a:pPr>
            <a:r>
              <a:rPr lang="ja-JP" altLang="en-US" sz="2000" dirty="0"/>
              <a:t>▼　そして、</a:t>
            </a:r>
            <a:r>
              <a:rPr kumimoji="1" lang="en-US" altLang="ja-JP" sz="2000" dirty="0"/>
              <a:t>2020</a:t>
            </a:r>
            <a:r>
              <a:rPr kumimoji="1" lang="ja-JP" altLang="en-US" sz="2000" dirty="0"/>
              <a:t>年</a:t>
            </a:r>
            <a:r>
              <a:rPr kumimoji="1" lang="en-US" altLang="ja-JP" sz="2000" dirty="0"/>
              <a:t>11</a:t>
            </a:r>
            <a:r>
              <a:rPr kumimoji="1" lang="ja-JP" altLang="en-US" sz="2000" dirty="0"/>
              <a:t>月安平町・厚真町の被災者戸別敷地内へ設置していた応急仮設住宅のトレーラーハウス</a:t>
            </a:r>
            <a:r>
              <a:rPr kumimoji="1" lang="en-US" altLang="ja-JP" sz="2000" dirty="0"/>
              <a:t>18</a:t>
            </a:r>
            <a:r>
              <a:rPr kumimoji="1" lang="ja-JP" altLang="en-US" sz="2000" dirty="0"/>
              <a:t>台が「災害復興住宅」として継続活用されることになった！（日本初！）</a:t>
            </a:r>
            <a:endParaRPr kumimoji="1" lang="en-US" altLang="ja-JP" sz="2000" dirty="0"/>
          </a:p>
          <a:p>
            <a:pPr marL="0" indent="0">
              <a:buNone/>
            </a:pPr>
            <a:endParaRPr lang="en-US" altLang="ja-JP" sz="2000" dirty="0"/>
          </a:p>
          <a:p>
            <a:pPr marL="0" indent="0">
              <a:buNone/>
            </a:pPr>
            <a:r>
              <a:rPr lang="ja-JP" altLang="en-US" sz="2000" dirty="0"/>
              <a:t>　＊</a:t>
            </a:r>
            <a:r>
              <a:rPr kumimoji="1" lang="ja-JP" altLang="en-US" sz="2000" dirty="0"/>
              <a:t>安平町・厚真町で災害復興住宅として活用：</a:t>
            </a:r>
            <a:r>
              <a:rPr kumimoji="1" lang="en-US" altLang="ja-JP" sz="2000" dirty="0"/>
              <a:t>11</a:t>
            </a:r>
            <a:r>
              <a:rPr kumimoji="1" lang="ja-JP" altLang="en-US" sz="2000" dirty="0"/>
              <a:t>台（</a:t>
            </a:r>
            <a:r>
              <a:rPr kumimoji="1" lang="en-US" altLang="ja-JP" sz="2000" dirty="0"/>
              <a:t>11</a:t>
            </a:r>
            <a:r>
              <a:rPr kumimoji="1" lang="ja-JP" altLang="en-US" sz="2000" dirty="0"/>
              <a:t>世帯）</a:t>
            </a:r>
            <a:endParaRPr kumimoji="1" lang="en-US" altLang="ja-JP" sz="2000" dirty="0"/>
          </a:p>
          <a:p>
            <a:pPr marL="0" indent="0">
              <a:buNone/>
            </a:pPr>
            <a:r>
              <a:rPr lang="ja-JP" altLang="en-US" sz="2000" dirty="0"/>
              <a:t>　＊被災者個人が住宅先県支援金を活用して居住：</a:t>
            </a:r>
            <a:r>
              <a:rPr lang="en-US" altLang="ja-JP" sz="2000" dirty="0"/>
              <a:t>1</a:t>
            </a:r>
            <a:r>
              <a:rPr lang="ja-JP" altLang="en-US" sz="2000" dirty="0"/>
              <a:t>台（</a:t>
            </a:r>
            <a:r>
              <a:rPr lang="en-US" altLang="ja-JP" sz="2000" dirty="0"/>
              <a:t>1</a:t>
            </a:r>
            <a:r>
              <a:rPr lang="ja-JP" altLang="en-US" sz="2000" dirty="0"/>
              <a:t>世帯）</a:t>
            </a:r>
            <a:endParaRPr lang="en-US" altLang="ja-JP" sz="2000" dirty="0"/>
          </a:p>
          <a:p>
            <a:pPr marL="0" indent="0">
              <a:buNone/>
            </a:pPr>
            <a:r>
              <a:rPr kumimoji="1" lang="ja-JP" altLang="en-US" sz="2000" dirty="0"/>
              <a:t>　＊仮設住宅として延長利用：</a:t>
            </a:r>
            <a:r>
              <a:rPr kumimoji="1" lang="en-US" altLang="ja-JP" sz="2000" dirty="0"/>
              <a:t>3</a:t>
            </a:r>
            <a:r>
              <a:rPr kumimoji="1" lang="ja-JP" altLang="en-US" sz="2000" dirty="0"/>
              <a:t>台（</a:t>
            </a:r>
            <a:r>
              <a:rPr kumimoji="1" lang="en-US" altLang="ja-JP" sz="2000" dirty="0"/>
              <a:t>3</a:t>
            </a:r>
            <a:r>
              <a:rPr kumimoji="1" lang="ja-JP" altLang="en-US" sz="2000" dirty="0"/>
              <a:t>世帯）</a:t>
            </a:r>
            <a:endParaRPr kumimoji="1" lang="en-US" altLang="ja-JP" sz="2000" dirty="0"/>
          </a:p>
          <a:p>
            <a:pPr marL="0" indent="0">
              <a:buNone/>
            </a:pPr>
            <a:r>
              <a:rPr kumimoji="1" lang="ja-JP" altLang="en-US" sz="2000" dirty="0"/>
              <a:t>　＊返却予定：</a:t>
            </a:r>
            <a:r>
              <a:rPr kumimoji="1" lang="en-US" altLang="ja-JP" sz="2000" dirty="0"/>
              <a:t>3</a:t>
            </a:r>
            <a:r>
              <a:rPr kumimoji="1" lang="ja-JP" altLang="en-US" sz="2000" dirty="0"/>
              <a:t>台・・・現在検討中　　　　　　　／合計</a:t>
            </a:r>
            <a:r>
              <a:rPr kumimoji="1" lang="en-US" altLang="ja-JP" sz="2000" dirty="0"/>
              <a:t>18</a:t>
            </a:r>
            <a:r>
              <a:rPr kumimoji="1" lang="ja-JP" altLang="en-US" sz="2000" dirty="0"/>
              <a:t>台</a:t>
            </a:r>
            <a:endParaRPr kumimoji="1" lang="en-US" altLang="ja-JP" sz="2000" dirty="0"/>
          </a:p>
          <a:p>
            <a:pPr marL="0" indent="0">
              <a:buNone/>
            </a:pPr>
            <a:endParaRPr lang="en-US" altLang="ja-JP" sz="2000" dirty="0"/>
          </a:p>
          <a:p>
            <a:pPr marL="0" indent="0" algn="r">
              <a:buNone/>
            </a:pPr>
            <a:r>
              <a:rPr kumimoji="1" lang="en-US" altLang="ja-JP" sz="2000" dirty="0"/>
              <a:t>2020</a:t>
            </a:r>
            <a:r>
              <a:rPr kumimoji="1" lang="ja-JP" altLang="en-US" sz="2000" dirty="0"/>
              <a:t>年</a:t>
            </a:r>
            <a:r>
              <a:rPr kumimoji="1" lang="en-US" altLang="ja-JP" sz="2000" dirty="0"/>
              <a:t>11</a:t>
            </a:r>
            <a:r>
              <a:rPr lang="ja-JP" altLang="en-US" sz="2000" dirty="0"/>
              <a:t>月追記</a:t>
            </a:r>
            <a:endParaRPr kumimoji="1" lang="en-US" altLang="ja-JP" sz="2000" dirty="0"/>
          </a:p>
          <a:p>
            <a:pPr marL="0" indent="0">
              <a:buNone/>
            </a:pPr>
            <a:endParaRPr kumimoji="1" lang="en-US" altLang="ja-JP" sz="2000" dirty="0"/>
          </a:p>
          <a:p>
            <a:pPr marL="0" indent="0">
              <a:buNone/>
            </a:pPr>
            <a:endParaRPr lang="en-US" altLang="ja-JP" sz="2000" dirty="0"/>
          </a:p>
          <a:p>
            <a:pPr marL="0" indent="0">
              <a:buNone/>
            </a:pPr>
            <a:endParaRPr kumimoji="1" lang="ja-JP" altLang="en-US" sz="2000" dirty="0"/>
          </a:p>
        </p:txBody>
      </p:sp>
    </p:spTree>
    <p:extLst>
      <p:ext uri="{BB962C8B-B14F-4D97-AF65-F5344CB8AC3E}">
        <p14:creationId xmlns:p14="http://schemas.microsoft.com/office/powerpoint/2010/main" val="1713264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28DA7C5-1391-4034-B7B4-19EADB492255}"/>
              </a:ext>
            </a:extLst>
          </p:cNvPr>
          <p:cNvPicPr>
            <a:picLocks noChangeAspect="1"/>
          </p:cNvPicPr>
          <p:nvPr/>
        </p:nvPicPr>
        <p:blipFill>
          <a:blip r:embed="rId2"/>
          <a:stretch>
            <a:fillRect/>
          </a:stretch>
        </p:blipFill>
        <p:spPr>
          <a:xfrm>
            <a:off x="395536" y="404664"/>
            <a:ext cx="4877107" cy="3643486"/>
          </a:xfrm>
          <a:prstGeom prst="rect">
            <a:avLst/>
          </a:prstGeom>
        </p:spPr>
      </p:pic>
      <p:pic>
        <p:nvPicPr>
          <p:cNvPr id="9" name="図 8">
            <a:extLst>
              <a:ext uri="{FF2B5EF4-FFF2-40B4-BE49-F238E27FC236}">
                <a16:creationId xmlns:a16="http://schemas.microsoft.com/office/drawing/2014/main" id="{D65667B4-DB95-47FD-8EF1-E22B0271F11B}"/>
              </a:ext>
            </a:extLst>
          </p:cNvPr>
          <p:cNvPicPr>
            <a:picLocks noChangeAspect="1"/>
          </p:cNvPicPr>
          <p:nvPr/>
        </p:nvPicPr>
        <p:blipFill>
          <a:blip r:embed="rId3"/>
          <a:stretch>
            <a:fillRect/>
          </a:stretch>
        </p:blipFill>
        <p:spPr>
          <a:xfrm>
            <a:off x="3923927" y="3184906"/>
            <a:ext cx="4606265" cy="3407559"/>
          </a:xfrm>
          <a:prstGeom prst="rect">
            <a:avLst/>
          </a:prstGeom>
        </p:spPr>
      </p:pic>
      <p:sp>
        <p:nvSpPr>
          <p:cNvPr id="10" name="テキスト ボックス 9">
            <a:extLst>
              <a:ext uri="{FF2B5EF4-FFF2-40B4-BE49-F238E27FC236}">
                <a16:creationId xmlns:a16="http://schemas.microsoft.com/office/drawing/2014/main" id="{067B3400-1D7D-4027-970A-FE9911163770}"/>
              </a:ext>
            </a:extLst>
          </p:cNvPr>
          <p:cNvSpPr txBox="1"/>
          <p:nvPr/>
        </p:nvSpPr>
        <p:spPr>
          <a:xfrm>
            <a:off x="395536" y="6021288"/>
            <a:ext cx="3312368" cy="646331"/>
          </a:xfrm>
          <a:prstGeom prst="rect">
            <a:avLst/>
          </a:prstGeom>
          <a:noFill/>
        </p:spPr>
        <p:txBody>
          <a:bodyPr wrap="square" rtlCol="0">
            <a:spAutoFit/>
          </a:bodyPr>
          <a:lstStyle/>
          <a:p>
            <a:r>
              <a:rPr lang="ja-JP" altLang="en-US" b="1" i="0" dirty="0">
                <a:solidFill>
                  <a:srgbClr val="333333"/>
                </a:solidFill>
                <a:effectLst/>
                <a:latin typeface="Arial" panose="020B0604020202020204" pitchFamily="34" charset="0"/>
              </a:rPr>
              <a:t>「災害復興住宅」</a:t>
            </a:r>
            <a:endParaRPr lang="en-US" altLang="ja-JP" b="1" i="0" dirty="0">
              <a:solidFill>
                <a:srgbClr val="333333"/>
              </a:solidFill>
              <a:effectLst/>
              <a:latin typeface="Arial" panose="020B0604020202020204" pitchFamily="34" charset="0"/>
            </a:endParaRPr>
          </a:p>
          <a:p>
            <a:r>
              <a:rPr lang="ja-JP" altLang="en-US" b="1" i="0" dirty="0">
                <a:solidFill>
                  <a:srgbClr val="333333"/>
                </a:solidFill>
                <a:effectLst/>
                <a:latin typeface="Arial" panose="020B0604020202020204" pitchFamily="34" charset="0"/>
              </a:rPr>
              <a:t>北海道勇払郡厚真町朝日地区</a:t>
            </a:r>
            <a:endParaRPr kumimoji="1" lang="ja-JP" altLang="en-US" dirty="0"/>
          </a:p>
        </p:txBody>
      </p:sp>
      <p:sp>
        <p:nvSpPr>
          <p:cNvPr id="11" name="テキスト ボックス 10">
            <a:extLst>
              <a:ext uri="{FF2B5EF4-FFF2-40B4-BE49-F238E27FC236}">
                <a16:creationId xmlns:a16="http://schemas.microsoft.com/office/drawing/2014/main" id="{40AF3916-EA45-4DAB-8B65-E06A28E83815}"/>
              </a:ext>
            </a:extLst>
          </p:cNvPr>
          <p:cNvSpPr txBox="1"/>
          <p:nvPr/>
        </p:nvSpPr>
        <p:spPr>
          <a:xfrm>
            <a:off x="5508104" y="404664"/>
            <a:ext cx="3384376" cy="646331"/>
          </a:xfrm>
          <a:prstGeom prst="rect">
            <a:avLst/>
          </a:prstGeom>
          <a:noFill/>
        </p:spPr>
        <p:txBody>
          <a:bodyPr wrap="square" rtlCol="0">
            <a:spAutoFit/>
          </a:bodyPr>
          <a:lstStyle/>
          <a:p>
            <a:r>
              <a:rPr lang="ja-JP" altLang="en-US" b="1" i="0" dirty="0">
                <a:solidFill>
                  <a:srgbClr val="333333"/>
                </a:solidFill>
                <a:effectLst/>
                <a:latin typeface="Arial" panose="020B0604020202020204" pitchFamily="34" charset="0"/>
              </a:rPr>
              <a:t>「災害復興住宅」</a:t>
            </a:r>
            <a:endParaRPr lang="en-US" altLang="ja-JP" b="1" i="0" dirty="0">
              <a:solidFill>
                <a:srgbClr val="333333"/>
              </a:solidFill>
              <a:effectLst/>
              <a:latin typeface="Arial" panose="020B0604020202020204" pitchFamily="34" charset="0"/>
            </a:endParaRPr>
          </a:p>
          <a:p>
            <a:r>
              <a:rPr lang="ja-JP" altLang="en-US" b="1" i="0" dirty="0">
                <a:solidFill>
                  <a:srgbClr val="333333"/>
                </a:solidFill>
                <a:effectLst/>
                <a:latin typeface="Arial" panose="020B0604020202020204" pitchFamily="34" charset="0"/>
              </a:rPr>
              <a:t>北海道勇払郡厚真町鹿沼地区</a:t>
            </a:r>
            <a:endParaRPr kumimoji="1" lang="ja-JP" altLang="en-US" dirty="0"/>
          </a:p>
        </p:txBody>
      </p:sp>
    </p:spTree>
    <p:extLst>
      <p:ext uri="{BB962C8B-B14F-4D97-AF65-F5344CB8AC3E}">
        <p14:creationId xmlns:p14="http://schemas.microsoft.com/office/powerpoint/2010/main" val="1965810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E5ACD7-7085-444C-A85B-370B5E3684DF}"/>
              </a:ext>
            </a:extLst>
          </p:cNvPr>
          <p:cNvSpPr>
            <a:spLocks noGrp="1"/>
          </p:cNvSpPr>
          <p:nvPr>
            <p:ph type="title"/>
          </p:nvPr>
        </p:nvSpPr>
        <p:spPr/>
        <p:txBody>
          <a:bodyPr/>
          <a:lstStyle/>
          <a:p>
            <a:r>
              <a:rPr kumimoji="1" lang="ja-JP" altLang="en-US" dirty="0"/>
              <a:t>「トレーラーハウス」との出会い！</a:t>
            </a:r>
          </a:p>
        </p:txBody>
      </p:sp>
      <p:pic>
        <p:nvPicPr>
          <p:cNvPr id="5" name="コンテンツ プレースホルダー 4">
            <a:extLst>
              <a:ext uri="{FF2B5EF4-FFF2-40B4-BE49-F238E27FC236}">
                <a16:creationId xmlns:a16="http://schemas.microsoft.com/office/drawing/2014/main" id="{72BF1E53-B666-4240-9B82-3F51F728C5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80759" y="2393127"/>
            <a:ext cx="3976926" cy="2880320"/>
          </a:xfrm>
        </p:spPr>
      </p:pic>
      <p:sp>
        <p:nvSpPr>
          <p:cNvPr id="3" name="テキスト ボックス 2">
            <a:extLst>
              <a:ext uri="{FF2B5EF4-FFF2-40B4-BE49-F238E27FC236}">
                <a16:creationId xmlns:a16="http://schemas.microsoft.com/office/drawing/2014/main" id="{67852874-80A2-4C69-A9A2-FEA8C889EA61}"/>
              </a:ext>
            </a:extLst>
          </p:cNvPr>
          <p:cNvSpPr txBox="1"/>
          <p:nvPr/>
        </p:nvSpPr>
        <p:spPr>
          <a:xfrm>
            <a:off x="3707904" y="1340768"/>
            <a:ext cx="5184576" cy="5724644"/>
          </a:xfrm>
          <a:prstGeom prst="rect">
            <a:avLst/>
          </a:prstGeom>
          <a:noFill/>
        </p:spPr>
        <p:txBody>
          <a:bodyPr wrap="square" rtlCol="0">
            <a:spAutoFit/>
          </a:bodyPr>
          <a:lstStyle/>
          <a:p>
            <a:r>
              <a:rPr kumimoji="1" lang="ja-JP" altLang="en-US" dirty="0"/>
              <a:t>・ハリケーン「アンドリュー」</a:t>
            </a:r>
            <a:endParaRPr kumimoji="1" lang="en-US" altLang="ja-JP" dirty="0"/>
          </a:p>
          <a:p>
            <a:r>
              <a:rPr kumimoji="1" lang="ja-JP" altLang="en-US" dirty="0"/>
              <a:t>　</a:t>
            </a:r>
            <a:r>
              <a:rPr kumimoji="1" lang="en-US" altLang="ja-JP" sz="1600" dirty="0"/>
              <a:t>1992</a:t>
            </a:r>
            <a:r>
              <a:rPr kumimoji="1" lang="ja-JP" altLang="en-US" sz="1600" dirty="0"/>
              <a:t>年</a:t>
            </a:r>
            <a:r>
              <a:rPr kumimoji="1" lang="en-US" altLang="ja-JP" sz="1600" dirty="0"/>
              <a:t>8</a:t>
            </a:r>
            <a:r>
              <a:rPr kumimoji="1" lang="ja-JP" altLang="en-US" sz="1600" dirty="0"/>
              <a:t>月</a:t>
            </a:r>
            <a:r>
              <a:rPr kumimoji="1" lang="en-US" altLang="ja-JP" sz="1600" dirty="0"/>
              <a:t>24</a:t>
            </a:r>
            <a:r>
              <a:rPr kumimoji="1" lang="ja-JP" altLang="en-US" sz="1600" dirty="0"/>
              <a:t>日米国フロリダ州マイアミ上陸　　　　</a:t>
            </a:r>
            <a:r>
              <a:rPr kumimoji="1" lang="en-US" altLang="ja-JP" sz="1600" dirty="0"/>
              <a:t>26</a:t>
            </a:r>
            <a:r>
              <a:rPr kumimoji="1" lang="ja-JP" altLang="en-US" sz="1600" dirty="0"/>
              <a:t>日ルイジアナ州に再上陸　カテゴリー</a:t>
            </a:r>
            <a:r>
              <a:rPr kumimoji="1" lang="en-US" altLang="ja-JP" sz="1600" dirty="0"/>
              <a:t>5</a:t>
            </a:r>
          </a:p>
          <a:p>
            <a:r>
              <a:rPr kumimoji="1" lang="ja-JP" altLang="en-US" sz="1600" dirty="0"/>
              <a:t>　死者</a:t>
            </a:r>
            <a:r>
              <a:rPr lang="en-US" altLang="ja-JP" sz="1600" dirty="0"/>
              <a:t>65</a:t>
            </a:r>
            <a:r>
              <a:rPr kumimoji="1" lang="ja-JP" altLang="en-US" sz="1600" dirty="0"/>
              <a:t>名以上　</a:t>
            </a:r>
            <a:r>
              <a:rPr lang="ja-JP" altLang="en-US" sz="1600" dirty="0"/>
              <a:t>住宅破壊</a:t>
            </a:r>
            <a:r>
              <a:rPr kumimoji="1" lang="en-US" altLang="ja-JP" sz="1600" dirty="0"/>
              <a:t>17</a:t>
            </a:r>
            <a:r>
              <a:rPr kumimoji="1" lang="ja-JP" altLang="en-US" sz="1600" dirty="0"/>
              <a:t>万戸以上　</a:t>
            </a:r>
            <a:endParaRPr kumimoji="1" lang="en-US" altLang="ja-JP" sz="1600" dirty="0"/>
          </a:p>
          <a:p>
            <a:r>
              <a:rPr kumimoji="1" lang="ja-JP" altLang="en-US" sz="1600" dirty="0"/>
              <a:t>家屋喪失</a:t>
            </a:r>
            <a:r>
              <a:rPr kumimoji="1" lang="en-US" altLang="ja-JP" sz="1600" dirty="0"/>
              <a:t>25</a:t>
            </a:r>
            <a:r>
              <a:rPr kumimoji="1" lang="ja-JP" altLang="en-US" sz="1600" dirty="0"/>
              <a:t>万人以上　上陸前</a:t>
            </a:r>
            <a:r>
              <a:rPr kumimoji="1" lang="en-US" altLang="ja-JP" sz="1600" dirty="0"/>
              <a:t>100</a:t>
            </a:r>
            <a:r>
              <a:rPr kumimoji="1" lang="ja-JP" altLang="en-US" sz="1600" dirty="0"/>
              <a:t>万人避難命令</a:t>
            </a:r>
            <a:endParaRPr kumimoji="1" lang="en-US" altLang="ja-JP" sz="1600" dirty="0"/>
          </a:p>
          <a:p>
            <a:r>
              <a:rPr lang="ja-JP" altLang="en-US" sz="1600" dirty="0"/>
              <a:t>　</a:t>
            </a:r>
            <a:r>
              <a:rPr lang="en-US" altLang="ja-JP" sz="1600" dirty="0"/>
              <a:t>2005</a:t>
            </a:r>
            <a:r>
              <a:rPr lang="ja-JP" altLang="en-US" sz="1600" dirty="0"/>
              <a:t>年ハリケーン・カトリーナまで米国史上最大のハリケーン災害</a:t>
            </a:r>
            <a:endParaRPr lang="en-US" altLang="ja-JP" sz="1600" dirty="0"/>
          </a:p>
          <a:p>
            <a:endParaRPr kumimoji="1" lang="en-US" altLang="ja-JP" sz="1600" dirty="0"/>
          </a:p>
          <a:p>
            <a:r>
              <a:rPr lang="ja-JP" altLang="en-US" dirty="0"/>
              <a:t>・ハリケーン「アンドリュー」災害調査団　　　　　　　　　　　　　</a:t>
            </a:r>
            <a:r>
              <a:rPr lang="en-US" altLang="ja-JP" dirty="0"/>
              <a:t>1992</a:t>
            </a:r>
            <a:r>
              <a:rPr lang="ja-JP" altLang="en-US" dirty="0"/>
              <a:t>年</a:t>
            </a:r>
            <a:r>
              <a:rPr lang="en-US" altLang="ja-JP" dirty="0"/>
              <a:t>12</a:t>
            </a:r>
            <a:r>
              <a:rPr lang="ja-JP" altLang="en-US" dirty="0"/>
              <a:t>月</a:t>
            </a:r>
            <a:r>
              <a:rPr lang="en-US" altLang="ja-JP" dirty="0"/>
              <a:t>10</a:t>
            </a:r>
            <a:r>
              <a:rPr lang="ja-JP" altLang="en-US" dirty="0"/>
              <a:t>日～</a:t>
            </a:r>
            <a:r>
              <a:rPr lang="en-US" altLang="ja-JP" dirty="0"/>
              <a:t>20</a:t>
            </a:r>
            <a:r>
              <a:rPr lang="ja-JP" altLang="en-US" dirty="0"/>
              <a:t>日</a:t>
            </a:r>
            <a:endParaRPr lang="en-US" altLang="ja-JP" dirty="0"/>
          </a:p>
          <a:p>
            <a:endParaRPr lang="en-US" altLang="ja-JP" dirty="0"/>
          </a:p>
          <a:p>
            <a:r>
              <a:rPr lang="ja-JP" altLang="en-US" dirty="0"/>
              <a:t>・</a:t>
            </a:r>
            <a:r>
              <a:rPr lang="en-US" altLang="ja-JP" dirty="0"/>
              <a:t>FEMA</a:t>
            </a:r>
            <a:r>
              <a:rPr lang="ja-JP" altLang="en-US" dirty="0"/>
              <a:t>のオペレーションでマイアミへ</a:t>
            </a:r>
            <a:r>
              <a:rPr lang="en-US" altLang="ja-JP" dirty="0"/>
              <a:t>1000</a:t>
            </a:r>
            <a:r>
              <a:rPr lang="ja-JP" altLang="en-US" dirty="0"/>
              <a:t>台以上のトレーラーハウスをフリーウェー・アムトラックで輸送・配備される。</a:t>
            </a:r>
            <a:endParaRPr lang="en-US" altLang="ja-JP" dirty="0"/>
          </a:p>
          <a:p>
            <a:endParaRPr lang="en-US" altLang="ja-JP" dirty="0"/>
          </a:p>
          <a:p>
            <a:r>
              <a:rPr lang="en-US" altLang="ja-JP" dirty="0"/>
              <a:t>※</a:t>
            </a:r>
            <a:r>
              <a:rPr lang="ja-JP" altLang="en-US" dirty="0"/>
              <a:t>　この時が最初のトレーラーハウスとの出会　　いで、日本でも「災害時トレーラーハウス被災者支援」ができないか！</a:t>
            </a:r>
            <a:endParaRPr lang="en-US" altLang="ja-JP" dirty="0"/>
          </a:p>
          <a:p>
            <a:r>
              <a:rPr lang="en-US" altLang="ja-JP" dirty="0"/>
              <a:t>※</a:t>
            </a:r>
            <a:r>
              <a:rPr lang="ja-JP" altLang="en-US" dirty="0"/>
              <a:t>　帰国後、国土庁防災企画課へ提案したが、冷たい反応で相手にされなかった！</a:t>
            </a:r>
            <a:endParaRPr lang="en-US" altLang="ja-JP" dirty="0"/>
          </a:p>
          <a:p>
            <a:endParaRPr kumimoji="1" lang="ja-JP" altLang="en-US" dirty="0"/>
          </a:p>
        </p:txBody>
      </p:sp>
    </p:spTree>
    <p:extLst>
      <p:ext uri="{BB962C8B-B14F-4D97-AF65-F5344CB8AC3E}">
        <p14:creationId xmlns:p14="http://schemas.microsoft.com/office/powerpoint/2010/main" val="1907583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3E2868-43E7-4BB1-8079-445F0C17C3C9}"/>
              </a:ext>
            </a:extLst>
          </p:cNvPr>
          <p:cNvSpPr>
            <a:spLocks noGrp="1"/>
          </p:cNvSpPr>
          <p:nvPr>
            <p:ph type="title"/>
          </p:nvPr>
        </p:nvSpPr>
        <p:spPr/>
        <p:txBody>
          <a:bodyPr/>
          <a:lstStyle/>
          <a:p>
            <a:r>
              <a:rPr kumimoji="1" lang="ja-JP" altLang="en-US" dirty="0"/>
              <a:t>米国「</a:t>
            </a:r>
            <a:r>
              <a:rPr kumimoji="1" lang="en-US" altLang="ja-JP" b="1" dirty="0">
                <a:latin typeface="BIZ UDPゴシック" panose="020B0400000000000000" pitchFamily="50" charset="-128"/>
                <a:ea typeface="BIZ UDPゴシック" panose="020B0400000000000000" pitchFamily="50" charset="-128"/>
              </a:rPr>
              <a:t>FEMA</a:t>
            </a:r>
            <a:r>
              <a:rPr kumimoji="1" lang="ja-JP" altLang="en-US" dirty="0"/>
              <a:t>」とトレーラーハウス</a:t>
            </a:r>
          </a:p>
        </p:txBody>
      </p:sp>
      <p:sp>
        <p:nvSpPr>
          <p:cNvPr id="3" name="コンテンツ プレースホルダー 2">
            <a:extLst>
              <a:ext uri="{FF2B5EF4-FFF2-40B4-BE49-F238E27FC236}">
                <a16:creationId xmlns:a16="http://schemas.microsoft.com/office/drawing/2014/main" id="{654D8B50-873D-4909-B307-F015FB2EA6B0}"/>
              </a:ext>
            </a:extLst>
          </p:cNvPr>
          <p:cNvSpPr>
            <a:spLocks noGrp="1"/>
          </p:cNvSpPr>
          <p:nvPr>
            <p:ph idx="1"/>
          </p:nvPr>
        </p:nvSpPr>
        <p:spPr>
          <a:xfrm>
            <a:off x="304800" y="1554162"/>
            <a:ext cx="8686800" cy="4899174"/>
          </a:xfrm>
        </p:spPr>
        <p:txBody>
          <a:bodyPr>
            <a:normAutofit fontScale="77500" lnSpcReduction="20000"/>
          </a:bodyPr>
          <a:lstStyle/>
          <a:p>
            <a:pPr marL="0" indent="0">
              <a:buNone/>
            </a:pPr>
            <a:r>
              <a:rPr kumimoji="1" lang="ja-JP" altLang="en-US" sz="2400" dirty="0"/>
              <a:t>・</a:t>
            </a:r>
            <a:r>
              <a:rPr kumimoji="1" lang="en-US" altLang="ja-JP" sz="2400" dirty="0"/>
              <a:t>FEMA</a:t>
            </a:r>
            <a:r>
              <a:rPr kumimoji="1" lang="ja-JP" altLang="en-US" sz="2400" dirty="0"/>
              <a:t>（米連邦緊急事態管理局）</a:t>
            </a:r>
            <a:endParaRPr kumimoji="1" lang="en-US" altLang="ja-JP" sz="2400" dirty="0"/>
          </a:p>
          <a:p>
            <a:pPr marL="0" indent="0">
              <a:buNone/>
            </a:pPr>
            <a:r>
              <a:rPr lang="ja-JP" altLang="en-US" sz="2400" dirty="0"/>
              <a:t>・自然災害被災者へ提供する一時的な住宅としてトレーラーが配備されている。</a:t>
            </a:r>
            <a:endParaRPr lang="en-US" altLang="ja-JP" sz="2400" dirty="0"/>
          </a:p>
          <a:p>
            <a:pPr marL="0" indent="0">
              <a:buNone/>
            </a:pPr>
            <a:r>
              <a:rPr lang="ja-JP" altLang="en-US" sz="2400" dirty="0"/>
              <a:t>・</a:t>
            </a:r>
            <a:r>
              <a:rPr lang="en-US" altLang="ja-JP" sz="2400" dirty="0"/>
              <a:t>FEMA</a:t>
            </a:r>
            <a:r>
              <a:rPr lang="ja-JP" altLang="en-US" sz="2400" dirty="0"/>
              <a:t>は被災直後の被災地調査から必要な応急住宅の需要をアバウトに把握し、国家備蓄とメーカーからの購入によって迅速にトレーラー提供オペレーションをスタートさせる。</a:t>
            </a:r>
            <a:endParaRPr lang="en-US" altLang="ja-JP" sz="2400" dirty="0"/>
          </a:p>
          <a:p>
            <a:pPr marL="0" indent="0">
              <a:buNone/>
            </a:pPr>
            <a:endParaRPr lang="en-US" altLang="ja-JP" sz="2400" dirty="0"/>
          </a:p>
          <a:p>
            <a:pPr marL="0" indent="0">
              <a:buNone/>
            </a:pPr>
            <a:r>
              <a:rPr lang="ja-JP" altLang="en-US" sz="2400" dirty="0"/>
              <a:t>　</a:t>
            </a:r>
            <a:r>
              <a:rPr lang="ja-JP" altLang="en-US" sz="3100" dirty="0"/>
              <a:t>▼　</a:t>
            </a:r>
            <a:r>
              <a:rPr kumimoji="1" lang="en-US" altLang="ja-JP" sz="3100" b="1" dirty="0"/>
              <a:t>FEMA</a:t>
            </a:r>
            <a:r>
              <a:rPr kumimoji="1" lang="ja-JP" altLang="en-US" sz="3100" b="1" dirty="0"/>
              <a:t>被災者支援キーワード：</a:t>
            </a:r>
            <a:r>
              <a:rPr lang="ja-JP" altLang="en-US" sz="3100" b="1" dirty="0"/>
              <a:t>「</a:t>
            </a:r>
            <a:r>
              <a:rPr lang="en-US" altLang="ja-JP" sz="3100" b="1" dirty="0"/>
              <a:t>Speed &amp; Dynamism</a:t>
            </a:r>
            <a:r>
              <a:rPr lang="ja-JP" altLang="en-US" sz="3100" b="1" dirty="0"/>
              <a:t>」</a:t>
            </a:r>
            <a:endParaRPr kumimoji="1" lang="ja-JP" altLang="en-US" sz="3100" b="1" dirty="0"/>
          </a:p>
          <a:p>
            <a:pPr marL="0" indent="0">
              <a:buNone/>
            </a:pPr>
            <a:endParaRPr lang="en-US" altLang="ja-JP" sz="2400" dirty="0"/>
          </a:p>
          <a:p>
            <a:pPr marL="0" indent="0">
              <a:buNone/>
            </a:pPr>
            <a:r>
              <a:rPr lang="ja-JP" altLang="en-US" sz="2400" dirty="0"/>
              <a:t>・ハリケーン・カトリーナ（</a:t>
            </a:r>
            <a:r>
              <a:rPr lang="en-US" altLang="ja-JP" sz="2400" dirty="0"/>
              <a:t>2005</a:t>
            </a:r>
            <a:r>
              <a:rPr lang="ja-JP" altLang="en-US" sz="2400" dirty="0"/>
              <a:t>年</a:t>
            </a:r>
            <a:r>
              <a:rPr lang="en-US" altLang="ja-JP" sz="2400" dirty="0"/>
              <a:t>8</a:t>
            </a:r>
            <a:r>
              <a:rPr lang="ja-JP" altLang="en-US" sz="2400" dirty="0"/>
              <a:t>月）とハリケーン・リタ（</a:t>
            </a:r>
            <a:r>
              <a:rPr lang="en-US" altLang="ja-JP" sz="2400" dirty="0"/>
              <a:t>2005</a:t>
            </a:r>
            <a:r>
              <a:rPr lang="ja-JP" altLang="en-US" sz="2400" dirty="0"/>
              <a:t>年</a:t>
            </a:r>
            <a:r>
              <a:rPr lang="en-US" altLang="ja-JP" sz="2400" dirty="0"/>
              <a:t>9</a:t>
            </a:r>
            <a:r>
              <a:rPr lang="ja-JP" altLang="en-US" sz="2400" dirty="0"/>
              <a:t>月）では、約</a:t>
            </a:r>
            <a:r>
              <a:rPr lang="en-US" altLang="ja-JP" sz="2400" dirty="0"/>
              <a:t>14</a:t>
            </a:r>
            <a:r>
              <a:rPr lang="ja-JP" altLang="en-US" sz="2400" dirty="0"/>
              <a:t>万</a:t>
            </a:r>
            <a:r>
              <a:rPr lang="en-US" altLang="ja-JP" sz="2400" dirty="0"/>
              <a:t>5000</a:t>
            </a:r>
            <a:r>
              <a:rPr lang="ja-JP" altLang="en-US" sz="2400" dirty="0"/>
              <a:t>台ものトレーラーが提供された。</a:t>
            </a:r>
            <a:endParaRPr lang="en-US" altLang="ja-JP" sz="2400" dirty="0"/>
          </a:p>
          <a:p>
            <a:pPr marL="0" indent="0">
              <a:buNone/>
            </a:pPr>
            <a:r>
              <a:rPr lang="ja-JP" altLang="en-US" sz="2400" dirty="0"/>
              <a:t>・</a:t>
            </a:r>
            <a:r>
              <a:rPr lang="en-US" altLang="ja-JP" sz="2400" dirty="0"/>
              <a:t>FEMA</a:t>
            </a:r>
            <a:r>
              <a:rPr lang="ja-JP" altLang="en-US" sz="2400" dirty="0"/>
              <a:t>のトレーラーは、米国政府の所有物で使用後に返却される。</a:t>
            </a:r>
            <a:endParaRPr lang="en-US" altLang="ja-JP" sz="2400" dirty="0"/>
          </a:p>
          <a:p>
            <a:pPr marL="0" indent="0">
              <a:buNone/>
            </a:pPr>
            <a:r>
              <a:rPr lang="ja-JP" altLang="en-US" sz="2400" dirty="0"/>
              <a:t>・</a:t>
            </a:r>
            <a:r>
              <a:rPr lang="en-US" altLang="ja-JP" sz="2400" dirty="0"/>
              <a:t>1992</a:t>
            </a:r>
            <a:r>
              <a:rPr lang="ja-JP" altLang="en-US" sz="2400" dirty="0"/>
              <a:t>年ハリケーン・アンドリューでは、住宅困難者が最長</a:t>
            </a:r>
            <a:r>
              <a:rPr lang="en-US" altLang="ja-JP" sz="2400" dirty="0"/>
              <a:t>3</a:t>
            </a:r>
            <a:r>
              <a:rPr lang="ja-JP" altLang="en-US" sz="2400" dirty="0"/>
              <a:t>年間使用された。</a:t>
            </a:r>
            <a:endParaRPr lang="en-US" altLang="ja-JP" sz="2400" dirty="0"/>
          </a:p>
          <a:p>
            <a:pPr marL="0" indent="0">
              <a:buNone/>
            </a:pPr>
            <a:r>
              <a:rPr lang="ja-JP" altLang="en-US" sz="2400" dirty="0"/>
              <a:t>・被災者が使用後にトレーラーを買い取ることが可能。ハリケーン・アンドリュー時のフロリダ被災者は、</a:t>
            </a:r>
            <a:r>
              <a:rPr lang="en-US" altLang="ja-JP" sz="2400" dirty="0"/>
              <a:t>3</a:t>
            </a:r>
            <a:r>
              <a:rPr lang="ja-JP" altLang="en-US" sz="2400" dirty="0"/>
              <a:t>年後</a:t>
            </a:r>
            <a:r>
              <a:rPr lang="en-US" altLang="ja-JP" sz="2400" dirty="0"/>
              <a:t>1995</a:t>
            </a:r>
            <a:r>
              <a:rPr lang="ja-JP" altLang="en-US" sz="2400" dirty="0"/>
              <a:t>年に平均</a:t>
            </a:r>
            <a:r>
              <a:rPr lang="en-US" altLang="ja-JP" sz="2400" dirty="0"/>
              <a:t>1,100</a:t>
            </a:r>
            <a:r>
              <a:rPr lang="ja-JP" altLang="en-US" sz="2400" dirty="0"/>
              <a:t>＄で購入した。</a:t>
            </a:r>
            <a:endParaRPr lang="en-US" altLang="ja-JP" sz="2400" dirty="0"/>
          </a:p>
          <a:p>
            <a:pPr marL="0" indent="0">
              <a:buNone/>
            </a:pPr>
            <a:r>
              <a:rPr lang="ja-JP" altLang="en-US" sz="2400" dirty="0"/>
              <a:t>・ハリケーン・カトリーナとリタでは、余剰トレーラーを</a:t>
            </a:r>
            <a:r>
              <a:rPr lang="en-US" altLang="ja-JP" sz="2400" dirty="0"/>
              <a:t>GSA</a:t>
            </a:r>
            <a:r>
              <a:rPr lang="ja-JP" altLang="en-US" sz="2400" dirty="0"/>
              <a:t>（米国調達庁）オンライン公売で販売された。</a:t>
            </a:r>
            <a:endParaRPr lang="en-US" altLang="ja-JP" sz="2400" dirty="0"/>
          </a:p>
          <a:p>
            <a:pPr marL="0" indent="0">
              <a:buNone/>
            </a:pPr>
            <a:endParaRPr kumimoji="1" lang="ja-JP" altLang="en-US" sz="2400" dirty="0"/>
          </a:p>
        </p:txBody>
      </p:sp>
    </p:spTree>
    <p:extLst>
      <p:ext uri="{BB962C8B-B14F-4D97-AF65-F5344CB8AC3E}">
        <p14:creationId xmlns:p14="http://schemas.microsoft.com/office/powerpoint/2010/main" val="983250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A73190D-CA8A-48E3-B0CD-902649106BA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95535" y="548680"/>
            <a:ext cx="5252085" cy="3456384"/>
          </a:xfrm>
          <a:prstGeom prst="rect">
            <a:avLst/>
          </a:prstGeom>
          <a:noFill/>
          <a:ln>
            <a:noFill/>
          </a:ln>
        </p:spPr>
      </p:pic>
      <p:pic>
        <p:nvPicPr>
          <p:cNvPr id="5" name="図 4">
            <a:extLst>
              <a:ext uri="{FF2B5EF4-FFF2-40B4-BE49-F238E27FC236}">
                <a16:creationId xmlns:a16="http://schemas.microsoft.com/office/drawing/2014/main" id="{D8E8EDD7-BE7A-42BF-B3B0-E43A633914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47864" y="3473637"/>
            <a:ext cx="5252085" cy="2895600"/>
          </a:xfrm>
          <a:prstGeom prst="rect">
            <a:avLst/>
          </a:prstGeom>
          <a:noFill/>
          <a:ln>
            <a:noFill/>
          </a:ln>
        </p:spPr>
      </p:pic>
      <p:sp>
        <p:nvSpPr>
          <p:cNvPr id="3" name="テキスト ボックス 2">
            <a:extLst>
              <a:ext uri="{FF2B5EF4-FFF2-40B4-BE49-F238E27FC236}">
                <a16:creationId xmlns:a16="http://schemas.microsoft.com/office/drawing/2014/main" id="{B2703CE0-64DD-443C-9749-385831F1C4AF}"/>
              </a:ext>
            </a:extLst>
          </p:cNvPr>
          <p:cNvSpPr txBox="1"/>
          <p:nvPr/>
        </p:nvSpPr>
        <p:spPr>
          <a:xfrm>
            <a:off x="5796136" y="548680"/>
            <a:ext cx="3168352" cy="2769989"/>
          </a:xfrm>
          <a:prstGeom prst="rect">
            <a:avLst/>
          </a:prstGeom>
          <a:noFill/>
        </p:spPr>
        <p:txBody>
          <a:bodyPr wrap="square" rtlCol="0">
            <a:spAutoFit/>
          </a:bodyPr>
          <a:lstStyle/>
          <a:p>
            <a:r>
              <a:rPr kumimoji="1" lang="ja-JP" altLang="en-US" sz="1600" dirty="0"/>
              <a:t>「</a:t>
            </a:r>
            <a:r>
              <a:rPr kumimoji="1" lang="en-US" altLang="ja-JP" sz="1600" dirty="0"/>
              <a:t>FEMA</a:t>
            </a:r>
            <a:r>
              <a:rPr kumimoji="1" lang="ja-JP" altLang="en-US" sz="1600" dirty="0"/>
              <a:t>標準トレーラー」</a:t>
            </a:r>
            <a:endParaRPr kumimoji="1" lang="en-US" altLang="ja-JP" sz="1600" dirty="0"/>
          </a:p>
          <a:p>
            <a:endParaRPr kumimoji="1" lang="en-US" altLang="ja-JP" dirty="0"/>
          </a:p>
          <a:p>
            <a:r>
              <a:rPr kumimoji="1" lang="ja-JP" altLang="en-US" sz="1400" dirty="0"/>
              <a:t>・</a:t>
            </a:r>
            <a:r>
              <a:rPr kumimoji="1" lang="en-US" altLang="ja-JP" sz="1400" dirty="0"/>
              <a:t>14ft×22ft</a:t>
            </a:r>
            <a:r>
              <a:rPr kumimoji="1" lang="ja-JP" altLang="en-US" sz="1400" dirty="0"/>
              <a:t>（</a:t>
            </a:r>
            <a:r>
              <a:rPr kumimoji="1" lang="en-US" altLang="ja-JP" sz="1400" dirty="0"/>
              <a:t>308</a:t>
            </a:r>
            <a:r>
              <a:rPr kumimoji="1" lang="ja-JP" altLang="en-US" sz="1400" dirty="0"/>
              <a:t>平方</a:t>
            </a:r>
            <a:r>
              <a:rPr kumimoji="1" lang="en-US" altLang="ja-JP" sz="1400" dirty="0"/>
              <a:t>ft</a:t>
            </a:r>
            <a:r>
              <a:rPr kumimoji="1" lang="ja-JP" altLang="en-US" sz="1400" dirty="0"/>
              <a:t>）</a:t>
            </a:r>
            <a:endParaRPr kumimoji="1" lang="en-US" altLang="ja-JP" sz="1400" dirty="0"/>
          </a:p>
          <a:p>
            <a:r>
              <a:rPr lang="ja-JP" altLang="en-US" sz="1400" dirty="0"/>
              <a:t>　　　</a:t>
            </a:r>
            <a:r>
              <a:rPr lang="en-US" altLang="ja-JP" sz="1400" dirty="0"/>
              <a:t>4.3m×6.7m</a:t>
            </a:r>
            <a:r>
              <a:rPr lang="ja-JP" altLang="en-US" sz="1400" dirty="0"/>
              <a:t>（</a:t>
            </a:r>
            <a:r>
              <a:rPr lang="en-US" altLang="ja-JP" sz="1400" dirty="0"/>
              <a:t>28.8</a:t>
            </a:r>
            <a:r>
              <a:rPr lang="ja-JP" altLang="en-US" sz="1400" dirty="0"/>
              <a:t> ㎡）</a:t>
            </a:r>
            <a:endParaRPr lang="en-US" altLang="ja-JP" sz="1400" dirty="0"/>
          </a:p>
          <a:p>
            <a:r>
              <a:rPr kumimoji="1" lang="ja-JP" altLang="en-US" sz="1400" dirty="0"/>
              <a:t>・</a:t>
            </a:r>
            <a:r>
              <a:rPr kumimoji="1" lang="en-US" altLang="ja-JP" sz="1400" dirty="0"/>
              <a:t>8ft×32ft</a:t>
            </a:r>
            <a:r>
              <a:rPr kumimoji="1" lang="ja-JP" altLang="en-US" sz="1400" dirty="0"/>
              <a:t>（</a:t>
            </a:r>
            <a:r>
              <a:rPr kumimoji="1" lang="en-US" altLang="ja-JP" sz="1400" dirty="0"/>
              <a:t>356</a:t>
            </a:r>
            <a:r>
              <a:rPr kumimoji="1" lang="ja-JP" altLang="en-US" sz="1400" dirty="0"/>
              <a:t>平方</a:t>
            </a:r>
            <a:r>
              <a:rPr kumimoji="1" lang="en-US" altLang="ja-JP" sz="1400" dirty="0"/>
              <a:t>ft</a:t>
            </a:r>
            <a:r>
              <a:rPr kumimoji="1" lang="ja-JP" altLang="en-US" sz="1400" dirty="0"/>
              <a:t>）</a:t>
            </a:r>
            <a:endParaRPr kumimoji="1" lang="en-US" altLang="ja-JP" sz="1400" dirty="0"/>
          </a:p>
          <a:p>
            <a:r>
              <a:rPr lang="ja-JP" altLang="en-US" sz="1400" dirty="0"/>
              <a:t>　 　　</a:t>
            </a:r>
            <a:r>
              <a:rPr lang="en-US" altLang="ja-JP" sz="1400" dirty="0"/>
              <a:t>2.4m×9.8m</a:t>
            </a:r>
            <a:r>
              <a:rPr lang="ja-JP" altLang="en-US" sz="1400" dirty="0"/>
              <a:t>（</a:t>
            </a:r>
            <a:r>
              <a:rPr lang="en-US" altLang="ja-JP" sz="1400" dirty="0"/>
              <a:t>23.5</a:t>
            </a:r>
            <a:r>
              <a:rPr lang="ja-JP" altLang="en-US" sz="1400" dirty="0"/>
              <a:t>㎡）</a:t>
            </a:r>
            <a:endParaRPr lang="en-US" altLang="ja-JP" sz="1400" dirty="0"/>
          </a:p>
          <a:p>
            <a:endParaRPr lang="en-US" altLang="ja-JP" sz="1400" dirty="0"/>
          </a:p>
          <a:p>
            <a:r>
              <a:rPr kumimoji="1" lang="ja-JP" altLang="en-US" sz="1400" dirty="0"/>
              <a:t>ベットルーム、リビング、キッチン、プロパンガスコンロ、シャワー付きバスルーム、電気、冷暖房空調、電子レンジ、冷蔵庫、ソファー、テーブル、椅子、など標準装備</a:t>
            </a:r>
          </a:p>
        </p:txBody>
      </p:sp>
      <p:sp>
        <p:nvSpPr>
          <p:cNvPr id="2" name="テキスト ボックス 1">
            <a:extLst>
              <a:ext uri="{FF2B5EF4-FFF2-40B4-BE49-F238E27FC236}">
                <a16:creationId xmlns:a16="http://schemas.microsoft.com/office/drawing/2014/main" id="{B185026F-B3AF-4EE9-905D-D2ABDAE3CE29}"/>
              </a:ext>
            </a:extLst>
          </p:cNvPr>
          <p:cNvSpPr txBox="1"/>
          <p:nvPr/>
        </p:nvSpPr>
        <p:spPr>
          <a:xfrm>
            <a:off x="399467" y="6107627"/>
            <a:ext cx="2736304" cy="261610"/>
          </a:xfrm>
          <a:prstGeom prst="rect">
            <a:avLst/>
          </a:prstGeom>
          <a:noFill/>
        </p:spPr>
        <p:txBody>
          <a:bodyPr wrap="square" rtlCol="0">
            <a:spAutoFit/>
          </a:bodyPr>
          <a:lstStyle/>
          <a:p>
            <a:r>
              <a:rPr kumimoji="1" lang="ja-JP" altLang="en-US" sz="1100" dirty="0"/>
              <a:t>写真出典：大震災に備える工務店知恵袋</a:t>
            </a:r>
          </a:p>
        </p:txBody>
      </p:sp>
    </p:spTree>
    <p:extLst>
      <p:ext uri="{BB962C8B-B14F-4D97-AF65-F5344CB8AC3E}">
        <p14:creationId xmlns:p14="http://schemas.microsoft.com/office/powerpoint/2010/main" val="2752846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3B47F3-61B3-453B-8577-8EEE0F30CA2B}"/>
              </a:ext>
            </a:extLst>
          </p:cNvPr>
          <p:cNvSpPr>
            <a:spLocks noGrp="1"/>
          </p:cNvSpPr>
          <p:nvPr>
            <p:ph type="title"/>
          </p:nvPr>
        </p:nvSpPr>
        <p:spPr>
          <a:xfrm>
            <a:off x="304800" y="457200"/>
            <a:ext cx="8731696" cy="838200"/>
          </a:xfrm>
        </p:spPr>
        <p:txBody>
          <a:bodyPr>
            <a:normAutofit fontScale="90000"/>
          </a:bodyPr>
          <a:lstStyle/>
          <a:p>
            <a:r>
              <a:rPr kumimoji="1" lang="ja-JP" altLang="en-US" dirty="0"/>
              <a:t>「トレーラーハウス被災地活用プロジェクト」</a:t>
            </a:r>
          </a:p>
        </p:txBody>
      </p:sp>
      <p:pic>
        <p:nvPicPr>
          <p:cNvPr id="4" name="コンテンツ プレースホルダー 3">
            <a:extLst>
              <a:ext uri="{FF2B5EF4-FFF2-40B4-BE49-F238E27FC236}">
                <a16:creationId xmlns:a16="http://schemas.microsoft.com/office/drawing/2014/main" id="{DB60407B-4EDC-4C11-A414-A9616529DF46}"/>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4276" y="4221088"/>
            <a:ext cx="3456385" cy="2383200"/>
          </a:xfrm>
          <a:prstGeom prst="rect">
            <a:avLst/>
          </a:prstGeom>
          <a:noFill/>
          <a:ln>
            <a:noFill/>
          </a:ln>
        </p:spPr>
      </p:pic>
      <p:sp>
        <p:nvSpPr>
          <p:cNvPr id="3" name="AutoShape 2">
            <a:extLst>
              <a:ext uri="{FF2B5EF4-FFF2-40B4-BE49-F238E27FC236}">
                <a16:creationId xmlns:a16="http://schemas.microsoft.com/office/drawing/2014/main" id="{ADF9A483-F718-40B6-B640-F2F5C10F437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26" name="Picture 2">
            <a:extLst>
              <a:ext uri="{FF2B5EF4-FFF2-40B4-BE49-F238E27FC236}">
                <a16:creationId xmlns:a16="http://schemas.microsoft.com/office/drawing/2014/main" id="{B77BA010-66FE-4575-A954-1C871F8863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275" y="1772816"/>
            <a:ext cx="3456385" cy="224319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38E775D1-C58F-4DE6-B783-06276C84F5D0}"/>
              </a:ext>
            </a:extLst>
          </p:cNvPr>
          <p:cNvSpPr txBox="1"/>
          <p:nvPr/>
        </p:nvSpPr>
        <p:spPr>
          <a:xfrm>
            <a:off x="4788024" y="1196752"/>
            <a:ext cx="3600400" cy="461665"/>
          </a:xfrm>
          <a:prstGeom prst="rect">
            <a:avLst/>
          </a:prstGeom>
          <a:noFill/>
        </p:spPr>
        <p:txBody>
          <a:bodyPr wrap="square" rtlCol="0">
            <a:spAutoFit/>
          </a:bodyPr>
          <a:lstStyle/>
          <a:p>
            <a:pPr algn="ctr"/>
            <a:r>
              <a:rPr kumimoji="1" lang="en-US" altLang="ja-JP" sz="2400" dirty="0">
                <a:latin typeface="+mn-ea"/>
              </a:rPr>
              <a:t>【</a:t>
            </a:r>
            <a:r>
              <a:rPr kumimoji="1" lang="ja-JP" altLang="en-US" sz="2400" dirty="0">
                <a:latin typeface="+mn-ea"/>
              </a:rPr>
              <a:t>キーマン</a:t>
            </a:r>
            <a:r>
              <a:rPr kumimoji="1" lang="en-US" altLang="ja-JP" sz="2400" dirty="0">
                <a:latin typeface="+mn-ea"/>
              </a:rPr>
              <a:t>】</a:t>
            </a:r>
            <a:endParaRPr kumimoji="1" lang="ja-JP" altLang="en-US" sz="2400" dirty="0">
              <a:latin typeface="+mn-ea"/>
            </a:endParaRPr>
          </a:p>
        </p:txBody>
      </p:sp>
      <p:sp>
        <p:nvSpPr>
          <p:cNvPr id="6" name="テキスト ボックス 5">
            <a:extLst>
              <a:ext uri="{FF2B5EF4-FFF2-40B4-BE49-F238E27FC236}">
                <a16:creationId xmlns:a16="http://schemas.microsoft.com/office/drawing/2014/main" id="{E0D93D9A-E7C8-4405-A127-8BBC3153F865}"/>
              </a:ext>
            </a:extLst>
          </p:cNvPr>
          <p:cNvSpPr txBox="1"/>
          <p:nvPr/>
        </p:nvSpPr>
        <p:spPr>
          <a:xfrm>
            <a:off x="4499992" y="1781527"/>
            <a:ext cx="4536504" cy="1908215"/>
          </a:xfrm>
          <a:prstGeom prst="rect">
            <a:avLst/>
          </a:prstGeom>
          <a:noFill/>
        </p:spPr>
        <p:txBody>
          <a:bodyPr wrap="square" rtlCol="0">
            <a:spAutoFit/>
          </a:bodyPr>
          <a:lstStyle/>
          <a:p>
            <a:r>
              <a:rPr kumimoji="1" lang="ja-JP" altLang="en-US" sz="2800" dirty="0"/>
              <a:t>原田英世</a:t>
            </a:r>
            <a:endParaRPr kumimoji="1" lang="en-US" altLang="ja-JP" sz="2800" dirty="0"/>
          </a:p>
          <a:p>
            <a:endParaRPr kumimoji="1" lang="en-US" altLang="ja-JP" dirty="0"/>
          </a:p>
          <a:p>
            <a:r>
              <a:rPr lang="ja-JP" altLang="en-US" dirty="0"/>
              <a:t>（株）カンバーランドジャパン代表取締役</a:t>
            </a:r>
            <a:endParaRPr lang="en-US" altLang="ja-JP" dirty="0"/>
          </a:p>
          <a:p>
            <a:r>
              <a:rPr kumimoji="1" lang="ja-JP" altLang="en-US" dirty="0"/>
              <a:t>（一社）日本</a:t>
            </a:r>
            <a:r>
              <a:rPr kumimoji="1" lang="en-US" altLang="ja-JP" dirty="0"/>
              <a:t>RV</a:t>
            </a:r>
            <a:r>
              <a:rPr kumimoji="1" lang="ja-JP" altLang="en-US" dirty="0"/>
              <a:t>輸入協会代表理事</a:t>
            </a:r>
            <a:endParaRPr kumimoji="1" lang="en-US" altLang="ja-JP" dirty="0"/>
          </a:p>
          <a:p>
            <a:r>
              <a:rPr kumimoji="1" lang="ja-JP" altLang="en-US" dirty="0"/>
              <a:t>　</a:t>
            </a:r>
            <a:r>
              <a:rPr kumimoji="1" lang="en-US" altLang="ja-JP" dirty="0">
                <a:hlinkClick r:id="rId4"/>
              </a:rPr>
              <a:t>http://thno1.com/</a:t>
            </a:r>
            <a:endParaRPr kumimoji="1" lang="en-US" altLang="ja-JP" dirty="0"/>
          </a:p>
          <a:p>
            <a:r>
              <a:rPr kumimoji="1" lang="ja-JP" altLang="en-US" dirty="0"/>
              <a:t>　・長野県長野市</a:t>
            </a:r>
          </a:p>
        </p:txBody>
      </p:sp>
      <p:sp>
        <p:nvSpPr>
          <p:cNvPr id="9" name="テキスト ボックス 8">
            <a:extLst>
              <a:ext uri="{FF2B5EF4-FFF2-40B4-BE49-F238E27FC236}">
                <a16:creationId xmlns:a16="http://schemas.microsoft.com/office/drawing/2014/main" id="{3FD7FBC4-57A9-4EB0-8A31-CEC72390090F}"/>
              </a:ext>
            </a:extLst>
          </p:cNvPr>
          <p:cNvSpPr txBox="1"/>
          <p:nvPr/>
        </p:nvSpPr>
        <p:spPr>
          <a:xfrm>
            <a:off x="4572000" y="4221088"/>
            <a:ext cx="4392488" cy="2462213"/>
          </a:xfrm>
          <a:prstGeom prst="rect">
            <a:avLst/>
          </a:prstGeom>
          <a:noFill/>
        </p:spPr>
        <p:txBody>
          <a:bodyPr wrap="square" rtlCol="0">
            <a:spAutoFit/>
          </a:bodyPr>
          <a:lstStyle/>
          <a:p>
            <a:r>
              <a:rPr kumimoji="1" lang="ja-JP" altLang="en-US" sz="2800" dirty="0"/>
              <a:t>清水国明</a:t>
            </a:r>
            <a:endParaRPr kumimoji="1" lang="en-US" altLang="ja-JP" sz="2800" dirty="0"/>
          </a:p>
          <a:p>
            <a:endParaRPr kumimoji="1" lang="en-US" altLang="ja-JP" dirty="0"/>
          </a:p>
          <a:p>
            <a:r>
              <a:rPr lang="ja-JP" altLang="en-US" dirty="0"/>
              <a:t>　清水国明の森と湖の楽園　代表</a:t>
            </a:r>
            <a:endParaRPr lang="en-US" altLang="ja-JP" dirty="0"/>
          </a:p>
          <a:p>
            <a:r>
              <a:rPr lang="ja-JP" altLang="en-US" dirty="0"/>
              <a:t>　</a:t>
            </a:r>
            <a:r>
              <a:rPr lang="en-US" altLang="ja-JP" dirty="0">
                <a:hlinkClick r:id="rId5"/>
              </a:rPr>
              <a:t>http://www.workshopresort.com/</a:t>
            </a:r>
            <a:endParaRPr lang="en-US" altLang="ja-JP" dirty="0"/>
          </a:p>
          <a:p>
            <a:r>
              <a:rPr kumimoji="1" lang="ja-JP" altLang="en-US" dirty="0"/>
              <a:t>　災害出動型レスキュー</a:t>
            </a:r>
            <a:r>
              <a:rPr kumimoji="1" lang="en-US" altLang="ja-JP" dirty="0"/>
              <a:t>RV</a:t>
            </a:r>
            <a:r>
              <a:rPr kumimoji="1" lang="ja-JP" altLang="en-US" dirty="0"/>
              <a:t>パーク</a:t>
            </a:r>
            <a:endParaRPr kumimoji="1" lang="en-US" altLang="ja-JP" dirty="0"/>
          </a:p>
          <a:p>
            <a:r>
              <a:rPr lang="ja-JP" altLang="en-US" dirty="0"/>
              <a:t>　</a:t>
            </a:r>
            <a:r>
              <a:rPr kumimoji="1" lang="en-US" altLang="ja-JP" dirty="0">
                <a:hlinkClick r:id="rId6"/>
              </a:rPr>
              <a:t>https://ameblo.jp/kuniakishimizu/entry-12102161904.html</a:t>
            </a:r>
            <a:endParaRPr kumimoji="1" lang="en-US" altLang="ja-JP" dirty="0"/>
          </a:p>
          <a:p>
            <a:r>
              <a:rPr lang="ja-JP" altLang="en-US" dirty="0"/>
              <a:t>　・山梨県富士河口湖町</a:t>
            </a:r>
            <a:endParaRPr kumimoji="1" lang="ja-JP" altLang="en-US" dirty="0"/>
          </a:p>
        </p:txBody>
      </p:sp>
    </p:spTree>
    <p:extLst>
      <p:ext uri="{BB962C8B-B14F-4D97-AF65-F5344CB8AC3E}">
        <p14:creationId xmlns:p14="http://schemas.microsoft.com/office/powerpoint/2010/main" val="2701165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DE9A7B7-A4F6-40BC-AFBC-4573F8558D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76672"/>
            <a:ext cx="476250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A9A1BC4-4C43-4F4F-B19B-36644ED4B3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501008"/>
            <a:ext cx="4032448" cy="297033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572E7D1D-A808-4DA3-9B34-515FDFB35B7C}"/>
              </a:ext>
            </a:extLst>
          </p:cNvPr>
          <p:cNvSpPr txBox="1"/>
          <p:nvPr/>
        </p:nvSpPr>
        <p:spPr>
          <a:xfrm>
            <a:off x="5652120" y="692696"/>
            <a:ext cx="3491880" cy="646331"/>
          </a:xfrm>
          <a:prstGeom prst="rect">
            <a:avLst/>
          </a:prstGeom>
          <a:noFill/>
        </p:spPr>
        <p:txBody>
          <a:bodyPr wrap="square" rtlCol="0">
            <a:spAutoFit/>
          </a:bodyPr>
          <a:lstStyle/>
          <a:p>
            <a:r>
              <a:rPr kumimoji="1" lang="ja-JP" altLang="en-US" dirty="0"/>
              <a:t>災害出動型レスキュー</a:t>
            </a:r>
            <a:r>
              <a:rPr kumimoji="1" lang="en-US" altLang="ja-JP" dirty="0"/>
              <a:t>RV</a:t>
            </a:r>
            <a:r>
              <a:rPr kumimoji="1" lang="ja-JP" altLang="en-US" dirty="0"/>
              <a:t>パーク</a:t>
            </a:r>
            <a:endParaRPr kumimoji="1" lang="en-US" altLang="ja-JP" dirty="0"/>
          </a:p>
          <a:p>
            <a:r>
              <a:rPr lang="ja-JP" altLang="en-US" dirty="0"/>
              <a:t>清水国明の森と湖の楽園</a:t>
            </a:r>
            <a:endParaRPr kumimoji="1" lang="ja-JP" altLang="en-US" dirty="0"/>
          </a:p>
        </p:txBody>
      </p:sp>
    </p:spTree>
    <p:extLst>
      <p:ext uri="{BB962C8B-B14F-4D97-AF65-F5344CB8AC3E}">
        <p14:creationId xmlns:p14="http://schemas.microsoft.com/office/powerpoint/2010/main" val="2475546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A75E81-1F94-47B3-9415-EDB5968C8E21}"/>
              </a:ext>
            </a:extLst>
          </p:cNvPr>
          <p:cNvSpPr>
            <a:spLocks noGrp="1"/>
          </p:cNvSpPr>
          <p:nvPr>
            <p:ph type="title"/>
          </p:nvPr>
        </p:nvSpPr>
        <p:spPr/>
        <p:txBody>
          <a:bodyPr/>
          <a:lstStyle/>
          <a:p>
            <a:r>
              <a:rPr lang="ja-JP" altLang="en-US" dirty="0"/>
              <a:t>「応急仮設住宅」の問題</a:t>
            </a:r>
          </a:p>
        </p:txBody>
      </p:sp>
      <p:sp>
        <p:nvSpPr>
          <p:cNvPr id="3" name="コンテンツ プレースホルダー 2">
            <a:extLst>
              <a:ext uri="{FF2B5EF4-FFF2-40B4-BE49-F238E27FC236}">
                <a16:creationId xmlns:a16="http://schemas.microsoft.com/office/drawing/2014/main" id="{666E91F1-639D-4F61-BD62-EE1B3B5C689C}"/>
              </a:ext>
            </a:extLst>
          </p:cNvPr>
          <p:cNvSpPr>
            <a:spLocks noGrp="1"/>
          </p:cNvSpPr>
          <p:nvPr>
            <p:ph idx="1"/>
          </p:nvPr>
        </p:nvSpPr>
        <p:spPr/>
        <p:txBody>
          <a:bodyPr>
            <a:normAutofit fontScale="85000" lnSpcReduction="20000"/>
          </a:bodyPr>
          <a:lstStyle/>
          <a:p>
            <a:pPr marL="0" indent="0">
              <a:buNone/>
            </a:pPr>
            <a:r>
              <a:rPr lang="ja-JP" altLang="en-US" sz="2800" dirty="0"/>
              <a:t>・「みなし仮設住宅」と「建設型仮設住宅」</a:t>
            </a:r>
            <a:endParaRPr lang="en-US" altLang="ja-JP" sz="2800" dirty="0"/>
          </a:p>
          <a:p>
            <a:pPr marL="0" indent="0">
              <a:buNone/>
            </a:pPr>
            <a:r>
              <a:rPr lang="ja-JP" altLang="en-US" sz="2800" dirty="0"/>
              <a:t>・「建設型仮設」はプレハブ住宅が主流（単線路線）</a:t>
            </a:r>
            <a:endParaRPr lang="en-US" altLang="ja-JP" sz="2800" dirty="0"/>
          </a:p>
          <a:p>
            <a:pPr marL="0" indent="0">
              <a:buNone/>
            </a:pPr>
            <a:r>
              <a:rPr lang="ja-JP" altLang="en-US" sz="2800" dirty="0"/>
              <a:t>・プレハブ仮設の問題</a:t>
            </a:r>
            <a:endParaRPr lang="en-US" altLang="ja-JP" sz="2800" dirty="0"/>
          </a:p>
          <a:p>
            <a:pPr marL="0" indent="0">
              <a:buNone/>
            </a:pPr>
            <a:r>
              <a:rPr lang="ja-JP" altLang="en-US" sz="2800" dirty="0"/>
              <a:t>　➀建設まで</a:t>
            </a:r>
            <a:r>
              <a:rPr lang="en-US" altLang="ja-JP" sz="2800" dirty="0"/>
              <a:t>2</a:t>
            </a:r>
            <a:r>
              <a:rPr lang="ja-JP" altLang="en-US" sz="2800" dirty="0"/>
              <a:t>か月かかる、②遮音・断熱・プライバシー確保、　　➂再利用するが大量廃材発生、④木杭の耐久性、⑤建設コストの高騰　など</a:t>
            </a:r>
            <a:endParaRPr lang="en-US" altLang="ja-JP" sz="2800" dirty="0"/>
          </a:p>
          <a:p>
            <a:pPr marL="0" indent="0">
              <a:buNone/>
            </a:pPr>
            <a:endParaRPr lang="en-US" altLang="ja-JP" sz="2800" dirty="0"/>
          </a:p>
          <a:p>
            <a:pPr marL="0" indent="0">
              <a:buNone/>
            </a:pPr>
            <a:r>
              <a:rPr lang="ja-JP" altLang="en-US" sz="2800" dirty="0"/>
              <a:t>▼　避難所から被災者の生活再建のための非常に大切な時間を、仮設といえどもプレハブ仮設以外の選択ができない劣悪な住環境を強いている現状を解決したかった！</a:t>
            </a:r>
            <a:endParaRPr lang="en-US" altLang="ja-JP" sz="2800" dirty="0"/>
          </a:p>
          <a:p>
            <a:pPr marL="0" indent="0">
              <a:buNone/>
            </a:pPr>
            <a:endParaRPr lang="en-US" altLang="ja-JP" sz="2800" dirty="0"/>
          </a:p>
          <a:p>
            <a:pPr marL="0" indent="0">
              <a:buNone/>
            </a:pPr>
            <a:r>
              <a:rPr lang="ja-JP" altLang="en-US" sz="2800" dirty="0"/>
              <a:t>▼　せっかく災害から生き延びた被災者が、仮設住宅で孤独死や関連死で命を失う現実を解決したかった！</a:t>
            </a:r>
            <a:endParaRPr lang="en-US" altLang="ja-JP" sz="2800" dirty="0"/>
          </a:p>
          <a:p>
            <a:pPr marL="0" indent="0">
              <a:buNone/>
            </a:pPr>
            <a:endParaRPr lang="en-US" altLang="ja-JP" sz="2800" dirty="0"/>
          </a:p>
        </p:txBody>
      </p:sp>
    </p:spTree>
    <p:extLst>
      <p:ext uri="{BB962C8B-B14F-4D97-AF65-F5344CB8AC3E}">
        <p14:creationId xmlns:p14="http://schemas.microsoft.com/office/powerpoint/2010/main" val="3728574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CB97D10-4304-482C-9C01-81D374B0587C}"/>
              </a:ext>
            </a:extLst>
          </p:cNvPr>
          <p:cNvSpPr>
            <a:spLocks noGrp="1"/>
          </p:cNvSpPr>
          <p:nvPr>
            <p:ph type="title"/>
          </p:nvPr>
        </p:nvSpPr>
        <p:spPr/>
        <p:txBody>
          <a:bodyPr/>
          <a:lstStyle/>
          <a:p>
            <a:r>
              <a:rPr lang="ja-JP" altLang="en-US" dirty="0"/>
              <a:t>そして、国が動いた！</a:t>
            </a:r>
          </a:p>
        </p:txBody>
      </p:sp>
      <p:sp>
        <p:nvSpPr>
          <p:cNvPr id="5" name="コンテンツ プレースホルダー 4">
            <a:extLst>
              <a:ext uri="{FF2B5EF4-FFF2-40B4-BE49-F238E27FC236}">
                <a16:creationId xmlns:a16="http://schemas.microsoft.com/office/drawing/2014/main" id="{F9E1895C-8441-4B53-829C-392EB22F36F3}"/>
              </a:ext>
            </a:extLst>
          </p:cNvPr>
          <p:cNvSpPr>
            <a:spLocks noGrp="1"/>
          </p:cNvSpPr>
          <p:nvPr>
            <p:ph idx="1"/>
          </p:nvPr>
        </p:nvSpPr>
        <p:spPr>
          <a:xfrm>
            <a:off x="205680" y="1628800"/>
            <a:ext cx="8686800" cy="4968552"/>
          </a:xfrm>
        </p:spPr>
        <p:txBody>
          <a:bodyPr>
            <a:normAutofit fontScale="25000" lnSpcReduction="20000"/>
          </a:bodyPr>
          <a:lstStyle/>
          <a:p>
            <a:pPr marL="0" indent="0">
              <a:buNone/>
            </a:pPr>
            <a:r>
              <a:rPr lang="ja-JP" altLang="en-US" sz="7200" dirty="0"/>
              <a:t>▼　</a:t>
            </a:r>
            <a:r>
              <a:rPr kumimoji="1" lang="ja-JP" altLang="en-US" sz="7200" dirty="0"/>
              <a:t>中央防災会議「首都直下地震避難対策等専門委員会」</a:t>
            </a:r>
            <a:r>
              <a:rPr kumimoji="1" lang="en-US" altLang="ja-JP" sz="7200" dirty="0"/>
              <a:t>2008</a:t>
            </a:r>
            <a:r>
              <a:rPr kumimoji="1" lang="ja-JP" altLang="en-US" sz="7200" dirty="0"/>
              <a:t>年</a:t>
            </a:r>
            <a:r>
              <a:rPr kumimoji="1" lang="en-US" altLang="ja-JP" sz="7200" dirty="0"/>
              <a:t>10</a:t>
            </a:r>
            <a:r>
              <a:rPr kumimoji="1" lang="ja-JP" altLang="en-US" sz="7200" dirty="0"/>
              <a:t>月（内閣府）</a:t>
            </a:r>
            <a:endParaRPr kumimoji="1" lang="en-US" altLang="ja-JP" sz="7200" dirty="0"/>
          </a:p>
          <a:p>
            <a:pPr marL="0" indent="0">
              <a:buNone/>
            </a:pPr>
            <a:r>
              <a:rPr kumimoji="1" lang="ja-JP" altLang="en-US" sz="7200" dirty="0"/>
              <a:t>　　➂応急仮設住宅の供給に係る検討</a:t>
            </a:r>
            <a:endParaRPr kumimoji="1" lang="en-US" altLang="ja-JP" sz="7200" dirty="0"/>
          </a:p>
          <a:p>
            <a:pPr marL="0" indent="0">
              <a:buNone/>
            </a:pPr>
            <a:r>
              <a:rPr lang="ja-JP" altLang="en-US" sz="7200" dirty="0"/>
              <a:t>　　　〇トレーラーハウスの活用</a:t>
            </a:r>
            <a:endParaRPr lang="en-US" altLang="ja-JP" sz="7200" dirty="0"/>
          </a:p>
          <a:p>
            <a:pPr marL="0" indent="0">
              <a:buNone/>
            </a:pPr>
            <a:r>
              <a:rPr kumimoji="1" lang="ja-JP" altLang="en-US" sz="7200" dirty="0"/>
              <a:t>　　　　他の車両で牽引するタイプのトレーラーハウスの活用について、民間事業　者や地方公共団体が平時は観光・レジャー目的等で運用し、災害時には応急仮設住宅として利用することや、米国等で災害時に活用されているトレーラーハウスを発災後に調達することも考えられる。</a:t>
            </a:r>
            <a:endParaRPr kumimoji="1" lang="en-US" altLang="ja-JP" sz="7200" dirty="0"/>
          </a:p>
          <a:p>
            <a:pPr marL="0" indent="0">
              <a:buNone/>
            </a:pPr>
            <a:endParaRPr lang="en-US" altLang="ja-JP" sz="7200" dirty="0"/>
          </a:p>
          <a:p>
            <a:pPr marL="0" indent="0">
              <a:buNone/>
            </a:pPr>
            <a:r>
              <a:rPr lang="ja-JP" altLang="en-US" sz="7200" dirty="0"/>
              <a:t>▼　国交省住宅局「応急仮設住宅建設必須」</a:t>
            </a:r>
            <a:r>
              <a:rPr lang="en-US" altLang="ja-JP" sz="7200" dirty="0"/>
              <a:t>2.</a:t>
            </a:r>
            <a:r>
              <a:rPr lang="ja-JP" altLang="en-US" sz="7200" dirty="0"/>
              <a:t>平時からの準備　</a:t>
            </a:r>
            <a:r>
              <a:rPr lang="en-US" altLang="ja-JP" sz="7200" dirty="0"/>
              <a:t>2012</a:t>
            </a:r>
            <a:r>
              <a:rPr lang="ja-JP" altLang="en-US" sz="7200" dirty="0"/>
              <a:t>年</a:t>
            </a:r>
            <a:r>
              <a:rPr lang="en-US" altLang="ja-JP" sz="7200" dirty="0"/>
              <a:t>5</a:t>
            </a:r>
            <a:r>
              <a:rPr lang="ja-JP" altLang="en-US" sz="7200" dirty="0"/>
              <a:t>月　</a:t>
            </a:r>
            <a:endParaRPr lang="en-US" altLang="ja-JP" sz="7200" dirty="0"/>
          </a:p>
          <a:p>
            <a:pPr marL="0" indent="0">
              <a:buNone/>
            </a:pPr>
            <a:r>
              <a:rPr lang="ja-JP" altLang="en-US" sz="7200" dirty="0"/>
              <a:t>　　</a:t>
            </a:r>
            <a:r>
              <a:rPr lang="en-US" altLang="ja-JP" sz="7200" dirty="0"/>
              <a:t>2.3.4</a:t>
            </a:r>
            <a:r>
              <a:rPr lang="ja-JP" altLang="en-US" sz="7200" dirty="0"/>
              <a:t>　トレーラーハウス等</a:t>
            </a:r>
            <a:endParaRPr lang="en-US" altLang="ja-JP" sz="7200" dirty="0"/>
          </a:p>
          <a:p>
            <a:pPr marL="0" indent="0">
              <a:buNone/>
            </a:pPr>
            <a:r>
              <a:rPr kumimoji="1" lang="ja-JP" altLang="en-US" sz="7200" dirty="0"/>
              <a:t>　　　〇いわゆるトレーラーハウス等については、建築基準法上の取扱いに準拠させた上で、最終的には被災地の都道府県において、仕様等が応急仮設住宅として認められるかどうか判断されるものである。</a:t>
            </a:r>
            <a:endParaRPr kumimoji="1" lang="en-US" altLang="ja-JP" sz="7200" dirty="0"/>
          </a:p>
          <a:p>
            <a:pPr marL="0" indent="0">
              <a:buNone/>
            </a:pPr>
            <a:endParaRPr lang="en-US" altLang="ja-JP" sz="7200" dirty="0"/>
          </a:p>
          <a:p>
            <a:pPr marL="0" indent="0">
              <a:buNone/>
            </a:pPr>
            <a:r>
              <a:rPr lang="ja-JP" altLang="en-US" sz="7200" dirty="0"/>
              <a:t>▼　</a:t>
            </a:r>
            <a:r>
              <a:rPr kumimoji="1" lang="ja-JP" altLang="en-US" sz="7200" dirty="0"/>
              <a:t>国交省自動車局「トレーラーハウス運行基準緩和認定」</a:t>
            </a:r>
            <a:r>
              <a:rPr kumimoji="1" lang="en-US" altLang="ja-JP" sz="7200" dirty="0"/>
              <a:t>2012</a:t>
            </a:r>
            <a:r>
              <a:rPr kumimoji="1" lang="ja-JP" altLang="en-US" sz="7200" dirty="0"/>
              <a:t>年</a:t>
            </a:r>
            <a:r>
              <a:rPr kumimoji="1" lang="en-US" altLang="ja-JP" sz="7200" dirty="0"/>
              <a:t>12</a:t>
            </a:r>
            <a:r>
              <a:rPr kumimoji="1" lang="ja-JP" altLang="en-US" sz="7200" dirty="0"/>
              <a:t>月</a:t>
            </a:r>
            <a:r>
              <a:rPr kumimoji="1" lang="en-US" altLang="ja-JP" sz="7200" dirty="0"/>
              <a:t>27</a:t>
            </a:r>
            <a:r>
              <a:rPr kumimoji="1" lang="ja-JP" altLang="en-US" sz="7200" dirty="0"/>
              <a:t>日</a:t>
            </a:r>
            <a:endParaRPr kumimoji="1" lang="en-US" altLang="ja-JP" sz="7200" dirty="0"/>
          </a:p>
          <a:p>
            <a:pPr marL="0" indent="0">
              <a:buNone/>
            </a:pPr>
            <a:r>
              <a:rPr lang="ja-JP" altLang="en-US" sz="7200" dirty="0"/>
              <a:t>　　〇トレーラーハウスは速度制限や前後に誘導車を配備する等、運行の安全を確保する条件を満たすことにより、「特殊車両」として通行許可を与えることに制度改定した。</a:t>
            </a:r>
            <a:endParaRPr lang="en-US" altLang="ja-JP" sz="7200" dirty="0"/>
          </a:p>
          <a:p>
            <a:pPr marL="0" indent="0">
              <a:buNone/>
            </a:pPr>
            <a:r>
              <a:rPr lang="ja-JP" altLang="en-US" sz="7200" dirty="0"/>
              <a:t>　　〇高速道路の運行も「特殊車両」認定で許可になる。</a:t>
            </a:r>
            <a:endParaRPr lang="en-US" altLang="ja-JP" sz="7200" dirty="0"/>
          </a:p>
          <a:p>
            <a:pPr marL="0" indent="0">
              <a:buNone/>
            </a:pPr>
            <a:endParaRPr lang="ja-JP" altLang="en-US" dirty="0"/>
          </a:p>
        </p:txBody>
      </p:sp>
    </p:spTree>
    <p:extLst>
      <p:ext uri="{BB962C8B-B14F-4D97-AF65-F5344CB8AC3E}">
        <p14:creationId xmlns:p14="http://schemas.microsoft.com/office/powerpoint/2010/main" val="3166093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トラベル">
  <a:themeElements>
    <a:clrScheme name="トラベル">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トラベル">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トラベル">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3930</TotalTime>
  <Words>2398</Words>
  <Application>Microsoft Office PowerPoint</Application>
  <PresentationFormat>画面に合わせる (4:3)</PresentationFormat>
  <Paragraphs>181</Paragraphs>
  <Slides>29</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29</vt:i4>
      </vt:variant>
    </vt:vector>
  </HeadingPairs>
  <TitlesOfParts>
    <vt:vector size="41" baseType="lpstr">
      <vt:lpstr>BIZ UDPゴシック</vt:lpstr>
      <vt:lpstr>HGｺﾞｼｯｸE</vt:lpstr>
      <vt:lpstr>HG創英角ｺﾞｼｯｸUB</vt:lpstr>
      <vt:lpstr>ＭＳ Ｐゴシック</vt:lpstr>
      <vt:lpstr>游ゴシック</vt:lpstr>
      <vt:lpstr>Aharoni</vt:lpstr>
      <vt:lpstr>Arial</vt:lpstr>
      <vt:lpstr>Calibri</vt:lpstr>
      <vt:lpstr>Franklin Gothic Book</vt:lpstr>
      <vt:lpstr>Franklin Gothic Medium</vt:lpstr>
      <vt:lpstr>Wingdings 2</vt:lpstr>
      <vt:lpstr>トラベル</vt:lpstr>
      <vt:lpstr>2020.10.29　　　 「トレーラーハウスの仮設住宅としての可能性」 ～被災者の笑顔に出会うために！～     </vt:lpstr>
      <vt:lpstr>「トレーラーハウス」とは？</vt:lpstr>
      <vt:lpstr>「トレーラーハウス」との出会い！</vt:lpstr>
      <vt:lpstr>米国「FEMA」とトレーラーハウス</vt:lpstr>
      <vt:lpstr>PowerPoint プレゼンテーション</vt:lpstr>
      <vt:lpstr>「トレーラーハウス被災地活用プロジェクト」</vt:lpstr>
      <vt:lpstr>PowerPoint プレゼンテーション</vt:lpstr>
      <vt:lpstr>「応急仮設住宅」の問題</vt:lpstr>
      <vt:lpstr>そして、国が動いた！</vt:lpstr>
      <vt:lpstr>「トレーラーハウス被災地活用」の歴史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「トレーラーハウス被災地活用」の　　　　メリットと今後の課題</vt:lpstr>
      <vt:lpstr>「日経ビジネスオンライン」掲載記事</vt:lpstr>
      <vt:lpstr>～被災者の笑顔に出会うために！～</vt:lpstr>
      <vt:lpstr>【追記】 トレーラーハウスが「災害復興住宅」へ！</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No.02  2012.4.23 「首都直下地震被害想定」（東京都）</dc:title>
  <dc:creator>watanabe</dc:creator>
  <cp:lastModifiedBy>watanabe minoru</cp:lastModifiedBy>
  <cp:revision>385</cp:revision>
  <cp:lastPrinted>2019-11-30T01:36:57Z</cp:lastPrinted>
  <dcterms:created xsi:type="dcterms:W3CDTF">2012-04-23T02:25:25Z</dcterms:created>
  <dcterms:modified xsi:type="dcterms:W3CDTF">2020-12-12T01:15:03Z</dcterms:modified>
</cp:coreProperties>
</file>